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38"/>
  </p:notesMasterIdLst>
  <p:sldIdLst>
    <p:sldId id="313" r:id="rId2"/>
    <p:sldId id="257" r:id="rId3"/>
    <p:sldId id="278" r:id="rId4"/>
    <p:sldId id="279" r:id="rId5"/>
    <p:sldId id="289" r:id="rId6"/>
    <p:sldId id="290" r:id="rId7"/>
    <p:sldId id="280" r:id="rId8"/>
    <p:sldId id="291" r:id="rId9"/>
    <p:sldId id="293" r:id="rId10"/>
    <p:sldId id="294" r:id="rId11"/>
    <p:sldId id="282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281" r:id="rId24"/>
    <p:sldId id="283" r:id="rId25"/>
    <p:sldId id="306" r:id="rId26"/>
    <p:sldId id="307" r:id="rId27"/>
    <p:sldId id="308" r:id="rId28"/>
    <p:sldId id="309" r:id="rId29"/>
    <p:sldId id="310" r:id="rId30"/>
    <p:sldId id="312" r:id="rId31"/>
    <p:sldId id="311" r:id="rId32"/>
    <p:sldId id="284" r:id="rId33"/>
    <p:sldId id="285" r:id="rId34"/>
    <p:sldId id="286" r:id="rId35"/>
    <p:sldId id="287" r:id="rId36"/>
    <p:sldId id="288" r:id="rId37"/>
  </p:sldIdLst>
  <p:sldSz cx="12192000" cy="6858000"/>
  <p:notesSz cx="6858000" cy="9144000"/>
  <p:embeddedFontLst>
    <p:embeddedFont>
      <p:font typeface="Calibri" pitchFamily="34" charset="0"/>
      <p:regular r:id="rId39"/>
      <p:bold r:id="rId40"/>
      <p:italic r:id="rId41"/>
      <p:boldItalic r:id="rId42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4998204-40A2-4201-BF35-2C9790CCBBD7}">
  <a:tblStyle styleId="{B4998204-40A2-4201-BF35-2C9790CCBBD7}" styleName="Table_0">
    <a:wholeTbl>
      <a:tcTxStyle b="off" i="off">
        <a:font>
          <a:latin typeface="Frutiger Next LT W1G"/>
          <a:ea typeface="Frutiger Next LT W1G"/>
          <a:cs typeface="Frutiger Next LT W1G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rgbClr val="ECF8F7"/>
          </a:solidFill>
        </a:fill>
      </a:tcStyle>
    </a:band1H>
    <a:band1V>
      <a:tcStyle>
        <a:tcBdr/>
        <a:fill>
          <a:solidFill>
            <a:srgbClr val="ECF8F7"/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lt1"/>
          </a:solidFill>
        </a:fill>
      </a:tcStyle>
    </a:lastRow>
    <a:firstRow>
      <a:tcTxStyle b="on" i="off">
        <a:font>
          <a:latin typeface="Frutiger Next LT W1G"/>
          <a:ea typeface="Frutiger Next LT W1G"/>
          <a:cs typeface="Frutiger Next LT W1G"/>
        </a:font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09" autoAdjust="0"/>
  </p:normalViewPr>
  <p:slideViewPr>
    <p:cSldViewPr>
      <p:cViewPr>
        <p:scale>
          <a:sx n="106" d="100"/>
          <a:sy n="106" d="100"/>
        </p:scale>
        <p:origin x="1710" y="-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144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405448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2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4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5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8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09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71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33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95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jpg"/><Relationship Id="rId18" Type="http://schemas.openxmlformats.org/officeDocument/2006/relationships/image" Target="../media/image2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12" Type="http://schemas.openxmlformats.org/officeDocument/2006/relationships/image" Target="../media/image19.jpg"/><Relationship Id="rId17" Type="http://schemas.openxmlformats.org/officeDocument/2006/relationships/image" Target="../media/image24.jpg"/><Relationship Id="rId2" Type="http://schemas.openxmlformats.org/officeDocument/2006/relationships/image" Target="../media/image9.jpg"/><Relationship Id="rId16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5" Type="http://schemas.openxmlformats.org/officeDocument/2006/relationships/image" Target="../media/image2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Relationship Id="rId14" Type="http://schemas.openxmlformats.org/officeDocument/2006/relationships/image" Target="../media/image21.jp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(1 column)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609600" y="1876778"/>
            <a:ext cx="10972859" cy="3922889"/>
          </a:xfrm>
          <a:prstGeom prst="rect">
            <a:avLst/>
          </a:prstGeom>
          <a:noFill/>
          <a:ln>
            <a:noFill/>
          </a:ln>
        </p:spPr>
        <p:txBody>
          <a:bodyPr lIns="91417" tIns="91417" rIns="91417" bIns="91417" anchor="t" anchorCtr="0"/>
          <a:lstStyle>
            <a:lvl1pPr marL="304767" indent="-84630" rtl="0">
              <a:spcBef>
                <a:spcPts val="0"/>
              </a:spcBef>
              <a:buClr>
                <a:schemeClr val="accent3"/>
              </a:buClr>
              <a:buFont typeface="Arial"/>
              <a:buChar char="•"/>
              <a:defRPr sz="3400" b="0" i="0">
                <a:solidFill>
                  <a:srgbClr val="7F7F7F"/>
                </a:solidFill>
              </a:defRPr>
            </a:lvl1pPr>
            <a:lvl2pPr marL="963064" indent="-103789" rtl="0">
              <a:spcBef>
                <a:spcPts val="0"/>
              </a:spcBef>
              <a:buClr>
                <a:srgbClr val="54C7FB"/>
              </a:buClr>
              <a:buFont typeface="Arial"/>
              <a:buChar char="•"/>
              <a:defRPr sz="3300" b="0" i="0">
                <a:solidFill>
                  <a:srgbClr val="7F7F7F"/>
                </a:solidFill>
              </a:defRPr>
            </a:lvl2pPr>
            <a:lvl3pPr marL="1706067" indent="-59458" rtl="0">
              <a:spcBef>
                <a:spcPts val="0"/>
              </a:spcBef>
              <a:buClr>
                <a:schemeClr val="accent2"/>
              </a:buClr>
              <a:buFont typeface="Arial"/>
              <a:buChar char="•"/>
              <a:defRPr sz="2900" b="0" i="0">
                <a:solidFill>
                  <a:srgbClr val="7F7F7F"/>
                </a:solidFill>
              </a:defRPr>
            </a:lvl3pPr>
            <a:lvl4pPr marL="2388496" indent="-94241" rtl="0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500" b="0" i="0">
                <a:solidFill>
                  <a:srgbClr val="7F7F7F"/>
                </a:solidFill>
              </a:defRPr>
            </a:lvl4pPr>
            <a:lvl5pPr marL="3070921" indent="-82415" rtl="0">
              <a:spcBef>
                <a:spcPts val="0"/>
              </a:spcBef>
              <a:buClr>
                <a:srgbClr val="C5DBF7"/>
              </a:buClr>
              <a:buFont typeface="Arial"/>
              <a:buChar char="•"/>
              <a:defRPr sz="2200" b="0" i="0">
                <a:solidFill>
                  <a:srgbClr val="7F7F7F"/>
                </a:solidFill>
              </a:defRPr>
            </a:lvl5pPr>
            <a:lvl6pPr rtl="0">
              <a:spcBef>
                <a:spcPts val="0"/>
              </a:spcBef>
              <a:defRPr sz="3100">
                <a:solidFill>
                  <a:schemeClr val="dk1"/>
                </a:solidFill>
              </a:defRPr>
            </a:lvl6pPr>
            <a:lvl7pPr rtl="0">
              <a:spcBef>
                <a:spcPts val="0"/>
              </a:spcBef>
              <a:defRPr sz="3100">
                <a:solidFill>
                  <a:schemeClr val="dk1"/>
                </a:solidFill>
              </a:defRPr>
            </a:lvl7pPr>
            <a:lvl8pPr rtl="0">
              <a:spcBef>
                <a:spcPts val="0"/>
              </a:spcBef>
              <a:defRPr sz="3100">
                <a:solidFill>
                  <a:schemeClr val="dk1"/>
                </a:solidFill>
              </a:defRPr>
            </a:lvl8pPr>
            <a:lvl9pPr rtl="0">
              <a:spcBef>
                <a:spcPts val="0"/>
              </a:spcBef>
              <a:defRPr sz="3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09601" y="663223"/>
            <a:ext cx="10972799" cy="754415"/>
          </a:xfrm>
          <a:prstGeom prst="rect">
            <a:avLst/>
          </a:prstGeom>
          <a:noFill/>
          <a:ln>
            <a:noFill/>
          </a:ln>
        </p:spPr>
        <p:txBody>
          <a:bodyPr lIns="91417" tIns="91417" rIns="91417" bIns="91417" anchor="t" anchorCtr="0"/>
          <a:lstStyle>
            <a:lvl1pPr algn="l" rtl="0">
              <a:spcBef>
                <a:spcPts val="0"/>
              </a:spcBef>
              <a:defRPr sz="4300" b="0" i="0" baseline="0">
                <a:solidFill>
                  <a:schemeClr val="accent2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19" name="Shape 19"/>
          <p:cNvCxnSpPr/>
          <p:nvPr/>
        </p:nvCxnSpPr>
        <p:spPr>
          <a:xfrm>
            <a:off x="609600" y="6124219"/>
            <a:ext cx="10972859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2" name="Shape 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" y="6309593"/>
            <a:ext cx="1711000" cy="3917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21"/>
          <p:cNvSpPr txBox="1"/>
          <p:nvPr userDrawn="1"/>
        </p:nvSpPr>
        <p:spPr>
          <a:xfrm>
            <a:off x="3000008" y="6277094"/>
            <a:ext cx="3180658" cy="47384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Clr>
                <a:srgbClr val="32BCAD"/>
              </a:buClr>
              <a:buSzPct val="25000"/>
              <a:buFont typeface="Arial"/>
              <a:buNone/>
            </a:pPr>
            <a:r>
              <a:rPr lang="en-US" sz="1800" dirty="0" smtClean="0">
                <a:solidFill>
                  <a:srgbClr val="32BCAD"/>
                </a:solidFill>
              </a:rPr>
              <a:t>Introduction to BIM</a:t>
            </a:r>
            <a:endParaRPr lang="en-US" sz="1800" dirty="0">
              <a:solidFill>
                <a:srgbClr val="32BCAD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" name="Shape 128"/>
          <p:cNvGraphicFramePr/>
          <p:nvPr/>
        </p:nvGraphicFramePr>
        <p:xfrm>
          <a:off x="2032000" y="1541461"/>
          <a:ext cx="8127975" cy="3017586"/>
        </p:xfrm>
        <a:graphic>
          <a:graphicData uri="http://schemas.openxmlformats.org/drawingml/2006/table">
            <a:tbl>
              <a:tblPr firstRow="1" bandRow="1">
                <a:noFill/>
                <a:tableStyleId>{B4998204-40A2-4201-BF35-2C9790CCBBD7}</a:tableStyleId>
              </a:tblPr>
              <a:tblGrid>
                <a:gridCol w="2709325"/>
                <a:gridCol w="2709325"/>
                <a:gridCol w="2709325"/>
              </a:tblGrid>
              <a:tr h="50293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2700" u="none" strike="noStrike" cap="none" baseline="0"/>
                    </a:p>
                  </a:txBody>
                  <a:tcPr marL="91450" marR="91450" marT="45725" marB="45725">
                    <a:solidFill>
                      <a:schemeClr val="accent3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2700" u="none" strike="noStrike" cap="none" baseline="0"/>
                    </a:p>
                  </a:txBody>
                  <a:tcPr marL="91450" marR="91450" marT="45725" marB="45725">
                    <a:solidFill>
                      <a:schemeClr val="accent3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2700" u="none" strike="noStrike" cap="none" baseline="0"/>
                    </a:p>
                  </a:txBody>
                  <a:tcPr marL="91450" marR="91450" marT="45725" marB="45725">
                    <a:solidFill>
                      <a:schemeClr val="accent3">
                        <a:alpha val="69803"/>
                      </a:schemeClr>
                    </a:solidFill>
                  </a:tcPr>
                </a:tc>
              </a:tr>
              <a:tr h="50293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2700" u="none" strike="noStrike" cap="none" baseline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2700" u="none" strike="noStrike" cap="none" baseline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2700" u="none" strike="noStrike" cap="none" baseline="0"/>
                    </a:p>
                  </a:txBody>
                  <a:tcPr marL="91450" marR="91450" marT="45725" marB="45725"/>
                </a:tc>
              </a:tr>
              <a:tr h="50293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2700" u="none" strike="noStrike" cap="none" baseline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2700" u="none" strike="noStrike" cap="none" baseline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2700" u="none" strike="noStrike" cap="none" baseline="0"/>
                    </a:p>
                  </a:txBody>
                  <a:tcPr marL="91450" marR="91450" marT="45725" marB="45725"/>
                </a:tc>
              </a:tr>
              <a:tr h="50293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2700" u="none" strike="noStrike" cap="none" baseline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2700" u="none" strike="noStrike" cap="none" baseline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2700" u="none" strike="noStrike" cap="none" baseline="0"/>
                    </a:p>
                  </a:txBody>
                  <a:tcPr marL="91450" marR="91450" marT="45725" marB="45725"/>
                </a:tc>
              </a:tr>
              <a:tr h="50293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2700" u="none" strike="noStrike" cap="none" baseline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2700" u="none" strike="noStrike" cap="none" baseline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2700" u="none" strike="noStrike" cap="none" baseline="0"/>
                    </a:p>
                  </a:txBody>
                  <a:tcPr marL="91450" marR="91450" marT="45725" marB="45725"/>
                </a:tc>
              </a:tr>
              <a:tr h="50293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2700" u="none" strike="noStrike" cap="none" baseline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2700" u="none" strike="noStrike" cap="none" baseline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2700" u="none" strike="noStrike" cap="none" baseline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838201" y="365126"/>
            <a:ext cx="10515599" cy="954388"/>
          </a:xfrm>
          <a:prstGeom prst="rect">
            <a:avLst/>
          </a:prstGeom>
          <a:noFill/>
          <a:ln>
            <a:noFill/>
          </a:ln>
        </p:spPr>
        <p:txBody>
          <a:bodyPr lIns="91417" tIns="91417" rIns="91417" bIns="91417" anchor="t" anchorCtr="0"/>
          <a:lstStyle>
            <a:lvl1pPr rtl="0">
              <a:spcBef>
                <a:spcPts val="0"/>
              </a:spcBef>
              <a:defRPr b="0">
                <a:solidFill>
                  <a:schemeClr val="accent2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86452" y="2934231"/>
            <a:ext cx="1509331" cy="150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86452" y="665342"/>
            <a:ext cx="1509331" cy="150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9125" y="2855192"/>
            <a:ext cx="1509331" cy="150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93135" y="4892115"/>
            <a:ext cx="1509331" cy="150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48234" y="4892115"/>
            <a:ext cx="1509331" cy="150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79125" y="4773304"/>
            <a:ext cx="1509331" cy="150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10017" y="4849504"/>
            <a:ext cx="1509331" cy="150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26298" y="4846599"/>
            <a:ext cx="1509331" cy="150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642551" y="2828926"/>
            <a:ext cx="1509331" cy="150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26298" y="2828926"/>
            <a:ext cx="1509331" cy="150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548234" y="2857383"/>
            <a:ext cx="1509331" cy="150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493135" y="2934231"/>
            <a:ext cx="1509331" cy="150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517342" y="605711"/>
            <a:ext cx="1509331" cy="150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548234" y="590744"/>
            <a:ext cx="1509331" cy="150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579125" y="605711"/>
            <a:ext cx="1509331" cy="150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610017" y="559598"/>
            <a:ext cx="1509331" cy="150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26298" y="517453"/>
            <a:ext cx="1509331" cy="1509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utodesk Closing Slide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/>
        </p:nvSpPr>
        <p:spPr>
          <a:xfrm>
            <a:off x="345758" y="5840110"/>
            <a:ext cx="11535799" cy="57445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Autodesk is a registered trademark of Autodesk, Inc., and/or its subsidiaries and/or affiliates in the USA and/or other countries. All other brand names, product names, or</a:t>
            </a:r>
            <a:br>
              <a:rPr lang="en-US" sz="1200" b="0" i="0" u="none" strike="noStrike" cap="none" baseline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 baseline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trademarks belong to their respective holders. Autodesk reserves the right to alter product and services offerings, and specifications and pricing at any time without notice, and is</a:t>
            </a:r>
            <a:br>
              <a:rPr lang="en-US" sz="1200" b="0" i="0" u="none" strike="noStrike" cap="none" baseline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 baseline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not responsible for typographical or graphical errors that may appear in this document</a:t>
            </a:r>
            <a:r>
              <a:rPr lang="en-US" sz="1300" b="0" i="0" u="none" strike="noStrike" cap="none" baseline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339371" y="6532154"/>
            <a:ext cx="6096000" cy="1846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© 2015 Autodesk.  All rights reserved.</a:t>
            </a: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84480" y="2674670"/>
            <a:ext cx="5953436" cy="990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sign Thinking Overview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17" tIns="91417" rIns="91417" bIns="91417" anchor="t" anchorCtr="0"/>
          <a:lstStyle>
            <a:lvl1pPr rtl="0">
              <a:spcBef>
                <a:spcPts val="0"/>
              </a:spcBef>
              <a:defRPr b="0">
                <a:solidFill>
                  <a:schemeClr val="accent2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2155" y="2300477"/>
            <a:ext cx="3511295" cy="33588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Shape 65"/>
          <p:cNvCxnSpPr/>
          <p:nvPr/>
        </p:nvCxnSpPr>
        <p:spPr>
          <a:xfrm>
            <a:off x="609600" y="6124219"/>
            <a:ext cx="10972859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" name="Shape 66"/>
          <p:cNvSpPr txBox="1"/>
          <p:nvPr/>
        </p:nvSpPr>
        <p:spPr>
          <a:xfrm>
            <a:off x="8633885" y="6319425"/>
            <a:ext cx="2948516" cy="1846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rgbClr val="57C604"/>
                </a:solidFill>
                <a:latin typeface="Arial"/>
                <a:ea typeface="Arial"/>
                <a:cs typeface="Arial"/>
                <a:sym typeface="Arial"/>
              </a:rPr>
              <a:t>© 2015</a:t>
            </a:r>
            <a:r>
              <a:rPr lang="en-US" sz="1200" b="0" i="0" u="none" strike="noStrike" cap="none" baseline="0">
                <a:solidFill>
                  <a:srgbClr val="32BCA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baseline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Autodesk Design Academy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3000008" y="6277094"/>
            <a:ext cx="3180658" cy="47384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Date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Clr>
                <a:srgbClr val="32BCAD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32BCAD"/>
                </a:solidFill>
                <a:latin typeface="Arial"/>
                <a:ea typeface="Arial"/>
                <a:cs typeface="Arial"/>
                <a:sym typeface="Arial"/>
              </a:rPr>
              <a:t>PRESENTER NAME</a:t>
            </a:r>
          </a:p>
        </p:txBody>
      </p:sp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6309593"/>
            <a:ext cx="1711000" cy="391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nderstand Phas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17" tIns="91417" rIns="91417" bIns="91417" anchor="t" anchorCtr="0"/>
          <a:lstStyle>
            <a:lvl1pPr rtl="0">
              <a:spcBef>
                <a:spcPts val="0"/>
              </a:spcBef>
              <a:defRPr b="0">
                <a:solidFill>
                  <a:schemeClr val="accent2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71" name="Shape 71"/>
          <p:cNvPicPr preferRelativeResize="0"/>
          <p:nvPr/>
        </p:nvPicPr>
        <p:blipFill rotWithShape="1">
          <a:blip r:embed="rId2">
            <a:alphaModFix/>
          </a:blip>
          <a:srcRect t="-14588" b="-14588"/>
          <a:stretch/>
        </p:blipFill>
        <p:spPr>
          <a:xfrm>
            <a:off x="1011936" y="1913748"/>
            <a:ext cx="2974848" cy="402509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303777" y="1809560"/>
            <a:ext cx="7050023" cy="4225479"/>
          </a:xfrm>
          <a:prstGeom prst="rect">
            <a:avLst/>
          </a:prstGeom>
          <a:noFill/>
          <a:ln>
            <a:noFill/>
          </a:ln>
        </p:spPr>
        <p:txBody>
          <a:bodyPr lIns="91417" tIns="91417" rIns="91417" bIns="91417" anchor="t" anchorCtr="0"/>
          <a:lstStyle>
            <a:lvl1pPr marL="426602" indent="-223419" rtl="0">
              <a:spcBef>
                <a:spcPts val="800"/>
              </a:spcBef>
              <a:buClr>
                <a:schemeClr val="accent3"/>
              </a:buClr>
              <a:buFont typeface="Arial"/>
              <a:buChar char="•"/>
              <a:defRPr sz="3200" b="0">
                <a:solidFill>
                  <a:srgbClr val="7F7F7F"/>
                </a:solidFill>
              </a:defRPr>
            </a:lvl1pPr>
            <a:lvl2pPr marL="1108945" indent="-220020" rtl="0">
              <a:spcBef>
                <a:spcPts val="0"/>
              </a:spcBef>
              <a:buClr>
                <a:srgbClr val="54C7FB"/>
              </a:buClr>
              <a:buFont typeface="Arial"/>
              <a:buChar char="•"/>
              <a:defRPr sz="2800" b="0">
                <a:solidFill>
                  <a:srgbClr val="7F7F7F"/>
                </a:solidFill>
              </a:defRPr>
            </a:lvl2pPr>
            <a:lvl3pPr marL="1706067" indent="-194893" rtl="0">
              <a:spcBef>
                <a:spcPts val="0"/>
              </a:spcBef>
              <a:buClr>
                <a:schemeClr val="accent2"/>
              </a:buClr>
              <a:buFont typeface="Arial"/>
              <a:buChar char="•"/>
              <a:defRPr sz="2400" b="0">
                <a:solidFill>
                  <a:srgbClr val="7F7F7F"/>
                </a:solidFill>
              </a:defRPr>
            </a:lvl3pPr>
            <a:lvl4pPr marL="2388496" indent="-191579" rtl="0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b="0">
                <a:solidFill>
                  <a:srgbClr val="7F7F7F"/>
                </a:solidFill>
              </a:defRPr>
            </a:lvl4pPr>
            <a:lvl5pPr marL="3070921" indent="-150164" rtl="0">
              <a:spcBef>
                <a:spcPts val="0"/>
              </a:spcBef>
              <a:buClr>
                <a:srgbClr val="C5DBF7"/>
              </a:buClr>
              <a:buFont typeface="Arial"/>
              <a:buChar char="•"/>
              <a:defRPr sz="2000" b="0">
                <a:solidFill>
                  <a:srgbClr val="7F7F7F"/>
                </a:solidFill>
              </a:defRPr>
            </a:lvl5pPr>
            <a:lvl6pPr rtl="0">
              <a:spcBef>
                <a:spcPts val="0"/>
              </a:spcBef>
              <a:defRPr sz="3100">
                <a:solidFill>
                  <a:schemeClr val="dk1"/>
                </a:solidFill>
              </a:defRPr>
            </a:lvl6pPr>
            <a:lvl7pPr rtl="0">
              <a:spcBef>
                <a:spcPts val="0"/>
              </a:spcBef>
              <a:defRPr sz="3100">
                <a:solidFill>
                  <a:schemeClr val="dk1"/>
                </a:solidFill>
              </a:defRPr>
            </a:lvl7pPr>
            <a:lvl8pPr rtl="0">
              <a:spcBef>
                <a:spcPts val="0"/>
              </a:spcBef>
              <a:defRPr sz="3100">
                <a:solidFill>
                  <a:schemeClr val="dk1"/>
                </a:solidFill>
              </a:defRPr>
            </a:lvl8pPr>
            <a:lvl9pPr rtl="0">
              <a:spcBef>
                <a:spcPts val="0"/>
              </a:spcBef>
              <a:defRPr sz="3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73" name="Shape 73"/>
          <p:cNvCxnSpPr/>
          <p:nvPr/>
        </p:nvCxnSpPr>
        <p:spPr>
          <a:xfrm>
            <a:off x="609600" y="6124219"/>
            <a:ext cx="10972859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" name="Shape 74"/>
          <p:cNvSpPr txBox="1"/>
          <p:nvPr/>
        </p:nvSpPr>
        <p:spPr>
          <a:xfrm>
            <a:off x="8633885" y="6319425"/>
            <a:ext cx="2948516" cy="1846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rgbClr val="57C604"/>
                </a:solidFill>
                <a:latin typeface="Arial"/>
                <a:ea typeface="Arial"/>
                <a:cs typeface="Arial"/>
                <a:sym typeface="Arial"/>
              </a:rPr>
              <a:t>© 2015</a:t>
            </a:r>
            <a:r>
              <a:rPr lang="en-US" sz="1200" b="0" i="0" u="none" strike="noStrike" cap="none" baseline="0">
                <a:solidFill>
                  <a:srgbClr val="32BCA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baseline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Autodesk Design Academy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3000008" y="6277094"/>
            <a:ext cx="3180658" cy="47384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Date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Clr>
                <a:srgbClr val="32BCAD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32BCAD"/>
                </a:solidFill>
                <a:latin typeface="Arial"/>
                <a:ea typeface="Arial"/>
                <a:cs typeface="Arial"/>
                <a:sym typeface="Arial"/>
              </a:rPr>
              <a:t>PRESENTER NAME</a:t>
            </a:r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6309593"/>
            <a:ext cx="1711000" cy="391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xplore Phase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17" tIns="91417" rIns="91417" bIns="91417" anchor="t" anchorCtr="0"/>
          <a:lstStyle>
            <a:lvl1pPr rtl="0">
              <a:spcBef>
                <a:spcPts val="0"/>
              </a:spcBef>
              <a:defRPr b="0">
                <a:solidFill>
                  <a:schemeClr val="accent2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79" name="Shape 79"/>
          <p:cNvCxnSpPr/>
          <p:nvPr/>
        </p:nvCxnSpPr>
        <p:spPr>
          <a:xfrm>
            <a:off x="609600" y="6124219"/>
            <a:ext cx="10972859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" name="Shape 80"/>
          <p:cNvSpPr txBox="1"/>
          <p:nvPr/>
        </p:nvSpPr>
        <p:spPr>
          <a:xfrm>
            <a:off x="8633885" y="6319425"/>
            <a:ext cx="2948516" cy="1846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rgbClr val="57C604"/>
                </a:solidFill>
                <a:latin typeface="Arial"/>
                <a:ea typeface="Arial"/>
                <a:cs typeface="Arial"/>
                <a:sym typeface="Arial"/>
              </a:rPr>
              <a:t>© 2015</a:t>
            </a:r>
            <a:r>
              <a:rPr lang="en-US" sz="1200" b="0" i="0" u="none" strike="noStrike" cap="none" baseline="0">
                <a:solidFill>
                  <a:srgbClr val="32BCA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baseline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Autodesk Design Academy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3000008" y="6277094"/>
            <a:ext cx="3180658" cy="47384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Date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Clr>
                <a:srgbClr val="32BCAD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32BCAD"/>
                </a:solidFill>
                <a:latin typeface="Arial"/>
                <a:ea typeface="Arial"/>
                <a:cs typeface="Arial"/>
                <a:sym typeface="Arial"/>
              </a:rPr>
              <a:t>PRESENTER NAME</a:t>
            </a:r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" y="6309593"/>
            <a:ext cx="1711000" cy="39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 rotWithShape="1">
          <a:blip r:embed="rId3">
            <a:alphaModFix/>
          </a:blip>
          <a:srcRect t="-14373" b="-14373"/>
          <a:stretch/>
        </p:blipFill>
        <p:spPr>
          <a:xfrm>
            <a:off x="1011936" y="1915485"/>
            <a:ext cx="2973138" cy="402336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303777" y="1809560"/>
            <a:ext cx="7050023" cy="4225479"/>
          </a:xfrm>
          <a:prstGeom prst="rect">
            <a:avLst/>
          </a:prstGeom>
          <a:noFill/>
          <a:ln>
            <a:noFill/>
          </a:ln>
        </p:spPr>
        <p:txBody>
          <a:bodyPr lIns="91417" tIns="91417" rIns="91417" bIns="91417" anchor="t" anchorCtr="0"/>
          <a:lstStyle>
            <a:lvl1pPr marL="426602" indent="-223419" rtl="0">
              <a:spcBef>
                <a:spcPts val="800"/>
              </a:spcBef>
              <a:buClr>
                <a:schemeClr val="accent3"/>
              </a:buClr>
              <a:buFont typeface="Arial"/>
              <a:buChar char="•"/>
              <a:defRPr sz="3200" b="0">
                <a:solidFill>
                  <a:srgbClr val="7F7F7F"/>
                </a:solidFill>
              </a:defRPr>
            </a:lvl1pPr>
            <a:lvl2pPr marL="1108945" indent="-220020" rtl="0">
              <a:spcBef>
                <a:spcPts val="0"/>
              </a:spcBef>
              <a:buClr>
                <a:srgbClr val="54C7FB"/>
              </a:buClr>
              <a:buFont typeface="Arial"/>
              <a:buChar char="•"/>
              <a:defRPr sz="2800" b="0">
                <a:solidFill>
                  <a:srgbClr val="7F7F7F"/>
                </a:solidFill>
              </a:defRPr>
            </a:lvl2pPr>
            <a:lvl3pPr marL="1706067" indent="-194893" rtl="0">
              <a:spcBef>
                <a:spcPts val="0"/>
              </a:spcBef>
              <a:buClr>
                <a:schemeClr val="accent2"/>
              </a:buClr>
              <a:buFont typeface="Arial"/>
              <a:buChar char="•"/>
              <a:defRPr sz="2400" b="0">
                <a:solidFill>
                  <a:srgbClr val="7F7F7F"/>
                </a:solidFill>
              </a:defRPr>
            </a:lvl3pPr>
            <a:lvl4pPr marL="2388496" indent="-191579" rtl="0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b="0">
                <a:solidFill>
                  <a:srgbClr val="7F7F7F"/>
                </a:solidFill>
              </a:defRPr>
            </a:lvl4pPr>
            <a:lvl5pPr marL="3070921" indent="-150164" rtl="0">
              <a:spcBef>
                <a:spcPts val="0"/>
              </a:spcBef>
              <a:buClr>
                <a:srgbClr val="C5DBF7"/>
              </a:buClr>
              <a:buFont typeface="Arial"/>
              <a:buChar char="•"/>
              <a:defRPr sz="2000" b="0">
                <a:solidFill>
                  <a:srgbClr val="7F7F7F"/>
                </a:solidFill>
              </a:defRPr>
            </a:lvl5pPr>
            <a:lvl6pPr rtl="0">
              <a:spcBef>
                <a:spcPts val="0"/>
              </a:spcBef>
              <a:defRPr sz="3100">
                <a:solidFill>
                  <a:schemeClr val="dk1"/>
                </a:solidFill>
              </a:defRPr>
            </a:lvl6pPr>
            <a:lvl7pPr rtl="0">
              <a:spcBef>
                <a:spcPts val="0"/>
              </a:spcBef>
              <a:defRPr sz="3100">
                <a:solidFill>
                  <a:schemeClr val="dk1"/>
                </a:solidFill>
              </a:defRPr>
            </a:lvl7pPr>
            <a:lvl8pPr rtl="0">
              <a:spcBef>
                <a:spcPts val="0"/>
              </a:spcBef>
              <a:defRPr sz="3100">
                <a:solidFill>
                  <a:schemeClr val="dk1"/>
                </a:solidFill>
              </a:defRPr>
            </a:lvl8pPr>
            <a:lvl9pPr rtl="0">
              <a:spcBef>
                <a:spcPts val="0"/>
              </a:spcBef>
              <a:defRPr sz="3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ototype Phas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17" tIns="91417" rIns="91417" bIns="91417" anchor="t" anchorCtr="0"/>
          <a:lstStyle>
            <a:lvl1pPr rtl="0">
              <a:spcBef>
                <a:spcPts val="0"/>
              </a:spcBef>
              <a:defRPr b="0">
                <a:solidFill>
                  <a:schemeClr val="accent2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87" name="Shape 87"/>
          <p:cNvCxnSpPr/>
          <p:nvPr/>
        </p:nvCxnSpPr>
        <p:spPr>
          <a:xfrm>
            <a:off x="609600" y="6124219"/>
            <a:ext cx="10972859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8" name="Shape 88"/>
          <p:cNvSpPr txBox="1"/>
          <p:nvPr/>
        </p:nvSpPr>
        <p:spPr>
          <a:xfrm>
            <a:off x="8633885" y="6319425"/>
            <a:ext cx="2948516" cy="1846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rgbClr val="57C604"/>
                </a:solidFill>
                <a:latin typeface="Arial"/>
                <a:ea typeface="Arial"/>
                <a:cs typeface="Arial"/>
                <a:sym typeface="Arial"/>
              </a:rPr>
              <a:t>© 2015</a:t>
            </a:r>
            <a:r>
              <a:rPr lang="en-US" sz="1200" b="0" i="0" u="none" strike="noStrike" cap="none" baseline="0">
                <a:solidFill>
                  <a:srgbClr val="32BCA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baseline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Autodesk Design Academy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3000008" y="6277094"/>
            <a:ext cx="3180658" cy="47384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Date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Clr>
                <a:srgbClr val="32BCAD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32BCAD"/>
                </a:solidFill>
                <a:latin typeface="Arial"/>
                <a:ea typeface="Arial"/>
                <a:cs typeface="Arial"/>
                <a:sym typeface="Arial"/>
              </a:rPr>
              <a:t>PRESENTER NAME</a:t>
            </a: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" y="6309593"/>
            <a:ext cx="1711000" cy="39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 t="-14150" b="-14150"/>
          <a:stretch/>
        </p:blipFill>
        <p:spPr>
          <a:xfrm>
            <a:off x="1011936" y="1915485"/>
            <a:ext cx="2973138" cy="402336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303777" y="1809560"/>
            <a:ext cx="7050023" cy="4225479"/>
          </a:xfrm>
          <a:prstGeom prst="rect">
            <a:avLst/>
          </a:prstGeom>
          <a:noFill/>
          <a:ln>
            <a:noFill/>
          </a:ln>
        </p:spPr>
        <p:txBody>
          <a:bodyPr lIns="91417" tIns="91417" rIns="91417" bIns="91417" anchor="t" anchorCtr="0"/>
          <a:lstStyle>
            <a:lvl1pPr marL="426602" indent="-223419" rtl="0">
              <a:spcBef>
                <a:spcPts val="800"/>
              </a:spcBef>
              <a:buClr>
                <a:schemeClr val="accent3"/>
              </a:buClr>
              <a:buFont typeface="Arial"/>
              <a:buChar char="•"/>
              <a:defRPr sz="3200" b="0">
                <a:solidFill>
                  <a:srgbClr val="7F7F7F"/>
                </a:solidFill>
              </a:defRPr>
            </a:lvl1pPr>
            <a:lvl2pPr marL="1108945" indent="-220020" rtl="0">
              <a:spcBef>
                <a:spcPts val="0"/>
              </a:spcBef>
              <a:buClr>
                <a:srgbClr val="54C7FB"/>
              </a:buClr>
              <a:buFont typeface="Arial"/>
              <a:buChar char="•"/>
              <a:defRPr sz="2800" b="0">
                <a:solidFill>
                  <a:srgbClr val="7F7F7F"/>
                </a:solidFill>
              </a:defRPr>
            </a:lvl2pPr>
            <a:lvl3pPr marL="1706067" indent="-194893" rtl="0">
              <a:spcBef>
                <a:spcPts val="0"/>
              </a:spcBef>
              <a:buClr>
                <a:schemeClr val="accent2"/>
              </a:buClr>
              <a:buFont typeface="Arial"/>
              <a:buChar char="•"/>
              <a:defRPr sz="2400" b="0">
                <a:solidFill>
                  <a:srgbClr val="7F7F7F"/>
                </a:solidFill>
              </a:defRPr>
            </a:lvl3pPr>
            <a:lvl4pPr marL="2388496" indent="-191579" rtl="0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b="0">
                <a:solidFill>
                  <a:srgbClr val="7F7F7F"/>
                </a:solidFill>
              </a:defRPr>
            </a:lvl4pPr>
            <a:lvl5pPr marL="3070921" indent="-150164" rtl="0">
              <a:spcBef>
                <a:spcPts val="0"/>
              </a:spcBef>
              <a:buClr>
                <a:srgbClr val="C5DBF7"/>
              </a:buClr>
              <a:buFont typeface="Arial"/>
              <a:buChar char="•"/>
              <a:defRPr sz="2000" b="0">
                <a:solidFill>
                  <a:srgbClr val="7F7F7F"/>
                </a:solidFill>
              </a:defRPr>
            </a:lvl5pPr>
            <a:lvl6pPr rtl="0">
              <a:spcBef>
                <a:spcPts val="0"/>
              </a:spcBef>
              <a:defRPr sz="3100">
                <a:solidFill>
                  <a:schemeClr val="dk1"/>
                </a:solidFill>
              </a:defRPr>
            </a:lvl6pPr>
            <a:lvl7pPr rtl="0">
              <a:spcBef>
                <a:spcPts val="0"/>
              </a:spcBef>
              <a:defRPr sz="3100">
                <a:solidFill>
                  <a:schemeClr val="dk1"/>
                </a:solidFill>
              </a:defRPr>
            </a:lvl7pPr>
            <a:lvl8pPr rtl="0">
              <a:spcBef>
                <a:spcPts val="0"/>
              </a:spcBef>
              <a:defRPr sz="3100">
                <a:solidFill>
                  <a:schemeClr val="dk1"/>
                </a:solidFill>
              </a:defRPr>
            </a:lvl8pPr>
            <a:lvl9pPr rtl="0">
              <a:spcBef>
                <a:spcPts val="0"/>
              </a:spcBef>
              <a:defRPr sz="3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fine Phas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17" tIns="91417" rIns="91417" bIns="91417" anchor="t" anchorCtr="0"/>
          <a:lstStyle>
            <a:lvl1pPr rtl="0">
              <a:spcBef>
                <a:spcPts val="0"/>
              </a:spcBef>
              <a:defRPr b="0">
                <a:solidFill>
                  <a:schemeClr val="accent2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95" name="Shape 95"/>
          <p:cNvCxnSpPr/>
          <p:nvPr/>
        </p:nvCxnSpPr>
        <p:spPr>
          <a:xfrm>
            <a:off x="609600" y="6124219"/>
            <a:ext cx="10972859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" name="Shape 96"/>
          <p:cNvSpPr txBox="1"/>
          <p:nvPr/>
        </p:nvSpPr>
        <p:spPr>
          <a:xfrm>
            <a:off x="8633885" y="6319425"/>
            <a:ext cx="2948516" cy="1846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rgbClr val="57C604"/>
                </a:solidFill>
                <a:latin typeface="Arial"/>
                <a:ea typeface="Arial"/>
                <a:cs typeface="Arial"/>
                <a:sym typeface="Arial"/>
              </a:rPr>
              <a:t>© 2015</a:t>
            </a:r>
            <a:r>
              <a:rPr lang="en-US" sz="1200" b="0" i="0" u="none" strike="noStrike" cap="none" baseline="0">
                <a:solidFill>
                  <a:srgbClr val="32BCA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baseline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Autodesk Design Academy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3000008" y="6277094"/>
            <a:ext cx="3180658" cy="47384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Date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Clr>
                <a:srgbClr val="32BCAD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32BCAD"/>
                </a:solidFill>
                <a:latin typeface="Arial"/>
                <a:ea typeface="Arial"/>
                <a:cs typeface="Arial"/>
                <a:sym typeface="Arial"/>
              </a:rPr>
              <a:t>PRESENTER NAME</a:t>
            </a: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" y="6309593"/>
            <a:ext cx="1711000" cy="39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 t="-14126" b="-14126"/>
          <a:stretch/>
        </p:blipFill>
        <p:spPr>
          <a:xfrm>
            <a:off x="993646" y="1915485"/>
            <a:ext cx="2973138" cy="402336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303777" y="1809560"/>
            <a:ext cx="7050023" cy="4225479"/>
          </a:xfrm>
          <a:prstGeom prst="rect">
            <a:avLst/>
          </a:prstGeom>
          <a:noFill/>
          <a:ln>
            <a:noFill/>
          </a:ln>
        </p:spPr>
        <p:txBody>
          <a:bodyPr lIns="91417" tIns="91417" rIns="91417" bIns="91417" anchor="t" anchorCtr="0"/>
          <a:lstStyle>
            <a:lvl1pPr marL="426602" indent="-223419" rtl="0">
              <a:spcBef>
                <a:spcPts val="800"/>
              </a:spcBef>
              <a:buClr>
                <a:schemeClr val="accent3"/>
              </a:buClr>
              <a:buFont typeface="Arial"/>
              <a:buChar char="•"/>
              <a:defRPr sz="3200" b="0">
                <a:solidFill>
                  <a:srgbClr val="7F7F7F"/>
                </a:solidFill>
              </a:defRPr>
            </a:lvl1pPr>
            <a:lvl2pPr marL="1108945" indent="-220020" rtl="0">
              <a:spcBef>
                <a:spcPts val="0"/>
              </a:spcBef>
              <a:buClr>
                <a:srgbClr val="54C7FB"/>
              </a:buClr>
              <a:buFont typeface="Arial"/>
              <a:buChar char="•"/>
              <a:defRPr sz="2800" b="0">
                <a:solidFill>
                  <a:srgbClr val="7F7F7F"/>
                </a:solidFill>
              </a:defRPr>
            </a:lvl2pPr>
            <a:lvl3pPr marL="1706067" indent="-194893" rtl="0">
              <a:spcBef>
                <a:spcPts val="0"/>
              </a:spcBef>
              <a:buClr>
                <a:schemeClr val="accent2"/>
              </a:buClr>
              <a:buFont typeface="Arial"/>
              <a:buChar char="•"/>
              <a:defRPr sz="2400" b="0">
                <a:solidFill>
                  <a:srgbClr val="7F7F7F"/>
                </a:solidFill>
              </a:defRPr>
            </a:lvl3pPr>
            <a:lvl4pPr marL="2388496" indent="-191579" rtl="0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b="0">
                <a:solidFill>
                  <a:srgbClr val="7F7F7F"/>
                </a:solidFill>
              </a:defRPr>
            </a:lvl4pPr>
            <a:lvl5pPr marL="3070921" indent="-150164" rtl="0">
              <a:spcBef>
                <a:spcPts val="0"/>
              </a:spcBef>
              <a:buClr>
                <a:srgbClr val="C5DBF7"/>
              </a:buClr>
              <a:buFont typeface="Arial"/>
              <a:buChar char="•"/>
              <a:defRPr sz="2000" b="0">
                <a:solidFill>
                  <a:srgbClr val="7F7F7F"/>
                </a:solidFill>
              </a:defRPr>
            </a:lvl5pPr>
            <a:lvl6pPr rtl="0">
              <a:spcBef>
                <a:spcPts val="0"/>
              </a:spcBef>
              <a:defRPr sz="3100">
                <a:solidFill>
                  <a:schemeClr val="dk1"/>
                </a:solidFill>
              </a:defRPr>
            </a:lvl6pPr>
            <a:lvl7pPr rtl="0">
              <a:spcBef>
                <a:spcPts val="0"/>
              </a:spcBef>
              <a:defRPr sz="3100">
                <a:solidFill>
                  <a:schemeClr val="dk1"/>
                </a:solidFill>
              </a:defRPr>
            </a:lvl7pPr>
            <a:lvl8pPr rtl="0">
              <a:spcBef>
                <a:spcPts val="0"/>
              </a:spcBef>
              <a:defRPr sz="3100">
                <a:solidFill>
                  <a:schemeClr val="dk1"/>
                </a:solidFill>
              </a:defRPr>
            </a:lvl8pPr>
            <a:lvl9pPr rtl="0">
              <a:spcBef>
                <a:spcPts val="0"/>
              </a:spcBef>
              <a:defRPr sz="3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olution Phas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17" tIns="91417" rIns="91417" bIns="91417" anchor="t" anchorCtr="0"/>
          <a:lstStyle>
            <a:lvl1pPr rtl="0">
              <a:spcBef>
                <a:spcPts val="0"/>
              </a:spcBef>
              <a:defRPr b="0">
                <a:solidFill>
                  <a:schemeClr val="accent2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103" name="Shape 103"/>
          <p:cNvCxnSpPr/>
          <p:nvPr/>
        </p:nvCxnSpPr>
        <p:spPr>
          <a:xfrm>
            <a:off x="609600" y="6124219"/>
            <a:ext cx="10972859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" name="Shape 104"/>
          <p:cNvSpPr txBox="1"/>
          <p:nvPr/>
        </p:nvSpPr>
        <p:spPr>
          <a:xfrm>
            <a:off x="8633885" y="6319425"/>
            <a:ext cx="2948516" cy="1846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rgbClr val="57C604"/>
                </a:solidFill>
                <a:latin typeface="Arial"/>
                <a:ea typeface="Arial"/>
                <a:cs typeface="Arial"/>
                <a:sym typeface="Arial"/>
              </a:rPr>
              <a:t>© 2015</a:t>
            </a:r>
            <a:r>
              <a:rPr lang="en-US" sz="1200" b="0" i="0" u="none" strike="noStrike" cap="none" baseline="0">
                <a:solidFill>
                  <a:srgbClr val="32BCA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baseline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Autodesk Design Academy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3000008" y="6277094"/>
            <a:ext cx="3180658" cy="47384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Date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Clr>
                <a:srgbClr val="32BCAD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32BCAD"/>
                </a:solidFill>
                <a:latin typeface="Arial"/>
                <a:ea typeface="Arial"/>
                <a:cs typeface="Arial"/>
                <a:sym typeface="Arial"/>
              </a:rPr>
              <a:t>PRESENTER NAME</a:t>
            </a:r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" y="6309593"/>
            <a:ext cx="1711000" cy="39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 t="-14361" b="-14361"/>
          <a:stretch/>
        </p:blipFill>
        <p:spPr>
          <a:xfrm>
            <a:off x="975360" y="1915485"/>
            <a:ext cx="2973138" cy="402336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303777" y="1809560"/>
            <a:ext cx="7050023" cy="4225479"/>
          </a:xfrm>
          <a:prstGeom prst="rect">
            <a:avLst/>
          </a:prstGeom>
          <a:noFill/>
          <a:ln>
            <a:noFill/>
          </a:ln>
        </p:spPr>
        <p:txBody>
          <a:bodyPr lIns="91417" tIns="91417" rIns="91417" bIns="91417" anchor="t" anchorCtr="0"/>
          <a:lstStyle>
            <a:lvl1pPr marL="426602" indent="-223419" rtl="0">
              <a:spcBef>
                <a:spcPts val="800"/>
              </a:spcBef>
              <a:buClr>
                <a:schemeClr val="accent3"/>
              </a:buClr>
              <a:buFont typeface="Arial"/>
              <a:buChar char="•"/>
              <a:defRPr sz="3200" b="0">
                <a:solidFill>
                  <a:srgbClr val="7F7F7F"/>
                </a:solidFill>
              </a:defRPr>
            </a:lvl1pPr>
            <a:lvl2pPr marL="1108945" indent="-220020" rtl="0">
              <a:spcBef>
                <a:spcPts val="0"/>
              </a:spcBef>
              <a:buClr>
                <a:srgbClr val="54C7FB"/>
              </a:buClr>
              <a:buFont typeface="Arial"/>
              <a:buChar char="•"/>
              <a:defRPr sz="2800" b="0">
                <a:solidFill>
                  <a:srgbClr val="7F7F7F"/>
                </a:solidFill>
              </a:defRPr>
            </a:lvl2pPr>
            <a:lvl3pPr marL="1706067" indent="-194893" rtl="0">
              <a:spcBef>
                <a:spcPts val="0"/>
              </a:spcBef>
              <a:buClr>
                <a:schemeClr val="accent2"/>
              </a:buClr>
              <a:buFont typeface="Arial"/>
              <a:buChar char="•"/>
              <a:defRPr sz="2400" b="0">
                <a:solidFill>
                  <a:srgbClr val="7F7F7F"/>
                </a:solidFill>
              </a:defRPr>
            </a:lvl3pPr>
            <a:lvl4pPr marL="2388496" indent="-191579" rtl="0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b="0">
                <a:solidFill>
                  <a:srgbClr val="7F7F7F"/>
                </a:solidFill>
              </a:defRPr>
            </a:lvl4pPr>
            <a:lvl5pPr marL="3070921" indent="-150164" rtl="0">
              <a:spcBef>
                <a:spcPts val="0"/>
              </a:spcBef>
              <a:buClr>
                <a:srgbClr val="C5DBF7"/>
              </a:buClr>
              <a:buFont typeface="Arial"/>
              <a:buChar char="•"/>
              <a:defRPr sz="2000" b="0">
                <a:solidFill>
                  <a:srgbClr val="7F7F7F"/>
                </a:solidFill>
              </a:defRPr>
            </a:lvl5pPr>
            <a:lvl6pPr rtl="0">
              <a:spcBef>
                <a:spcPts val="0"/>
              </a:spcBef>
              <a:defRPr sz="3100">
                <a:solidFill>
                  <a:schemeClr val="dk1"/>
                </a:solidFill>
              </a:defRPr>
            </a:lvl6pPr>
            <a:lvl7pPr rtl="0">
              <a:spcBef>
                <a:spcPts val="0"/>
              </a:spcBef>
              <a:defRPr sz="3100">
                <a:solidFill>
                  <a:schemeClr val="dk1"/>
                </a:solidFill>
              </a:defRPr>
            </a:lvl7pPr>
            <a:lvl8pPr rtl="0">
              <a:spcBef>
                <a:spcPts val="0"/>
              </a:spcBef>
              <a:defRPr sz="3100">
                <a:solidFill>
                  <a:schemeClr val="dk1"/>
                </a:solidFill>
              </a:defRPr>
            </a:lvl8pPr>
            <a:lvl9pPr rtl="0">
              <a:spcBef>
                <a:spcPts val="0"/>
              </a:spcBef>
              <a:defRPr sz="3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Custom Layou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17" tIns="91417" rIns="91417" bIns="91417" anchor="t" anchorCtr="0"/>
          <a:lstStyle>
            <a:lvl1pPr rtl="0">
              <a:spcBef>
                <a:spcPts val="0"/>
              </a:spcBef>
              <a:defRPr b="0">
                <a:solidFill>
                  <a:schemeClr val="accent2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845607" y="1878452"/>
            <a:ext cx="3196040" cy="479821"/>
          </a:xfrm>
          <a:prstGeom prst="rect">
            <a:avLst/>
          </a:prstGeom>
          <a:solidFill>
            <a:schemeClr val="accent3">
              <a:alpha val="80000"/>
            </a:schemeClr>
          </a:solidFill>
          <a:ln w="9525" cap="flat" cmpd="sng">
            <a:solidFill>
              <a:schemeClr val="accent3">
                <a:alpha val="8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17" tIns="91417" rIns="91417" bIns="91417" anchor="t" anchorCtr="0"/>
          <a:lstStyle>
            <a:lvl1pPr marL="0" indent="0" rtl="0">
              <a:spcBef>
                <a:spcPts val="0"/>
              </a:spcBef>
              <a:buClr>
                <a:schemeClr val="lt1"/>
              </a:buClr>
              <a:buNone/>
              <a:defRPr sz="200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defRPr sz="3100" b="0" i="0">
                <a:solidFill>
                  <a:schemeClr val="dk1"/>
                </a:solidFill>
              </a:defRPr>
            </a:lvl2pPr>
            <a:lvl3pPr rtl="0">
              <a:spcBef>
                <a:spcPts val="0"/>
              </a:spcBef>
              <a:defRPr sz="2700" b="0" i="0">
                <a:solidFill>
                  <a:schemeClr val="dk1"/>
                </a:solidFill>
              </a:defRPr>
            </a:lvl3pPr>
            <a:lvl4pPr rtl="0">
              <a:spcBef>
                <a:spcPts val="0"/>
              </a:spcBef>
              <a:defRPr sz="2200" b="0" i="0">
                <a:solidFill>
                  <a:schemeClr val="dk1"/>
                </a:solidFill>
              </a:defRPr>
            </a:lvl4pPr>
            <a:lvl5pPr rtl="0">
              <a:spcBef>
                <a:spcPts val="0"/>
              </a:spcBef>
              <a:defRPr sz="2000" b="0" i="0">
                <a:solidFill>
                  <a:schemeClr val="dk1"/>
                </a:solidFill>
              </a:defRPr>
            </a:lvl5pPr>
            <a:lvl6pPr rtl="0">
              <a:spcBef>
                <a:spcPts val="0"/>
              </a:spcBef>
              <a:defRPr sz="3100">
                <a:solidFill>
                  <a:schemeClr val="dk1"/>
                </a:solidFill>
              </a:defRPr>
            </a:lvl6pPr>
            <a:lvl7pPr rtl="0">
              <a:spcBef>
                <a:spcPts val="0"/>
              </a:spcBef>
              <a:defRPr sz="3100">
                <a:solidFill>
                  <a:schemeClr val="dk1"/>
                </a:solidFill>
              </a:defRPr>
            </a:lvl7pPr>
            <a:lvl8pPr rtl="0">
              <a:spcBef>
                <a:spcPts val="0"/>
              </a:spcBef>
              <a:defRPr sz="3100">
                <a:solidFill>
                  <a:schemeClr val="dk1"/>
                </a:solidFill>
              </a:defRPr>
            </a:lvl8pPr>
            <a:lvl9pPr rtl="0">
              <a:spcBef>
                <a:spcPts val="0"/>
              </a:spcBef>
              <a:defRPr sz="3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2"/>
          </p:nvPr>
        </p:nvSpPr>
        <p:spPr>
          <a:xfrm>
            <a:off x="845607" y="2378116"/>
            <a:ext cx="3196040" cy="3231488"/>
          </a:xfrm>
          <a:prstGeom prst="rect">
            <a:avLst/>
          </a:prstGeom>
          <a:noFill/>
          <a:ln w="9525" cap="flat" cmpd="sng">
            <a:solidFill>
              <a:schemeClr val="accent3">
                <a:alpha val="8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17" tIns="91417" rIns="91417" bIns="91417" anchor="t" anchorCtr="0"/>
          <a:lstStyle>
            <a:lvl1pPr marL="228581" indent="-101591" rtl="0">
              <a:spcBef>
                <a:spcPts val="0"/>
              </a:spcBef>
              <a:buClr>
                <a:srgbClr val="7F7F7F"/>
              </a:buClr>
              <a:buFont typeface="Arial"/>
              <a:buChar char="•"/>
              <a:defRPr sz="2000">
                <a:solidFill>
                  <a:srgbClr val="7F7F7F"/>
                </a:solidFill>
              </a:defRPr>
            </a:lvl1pPr>
            <a:lvl2pPr rtl="0">
              <a:spcBef>
                <a:spcPts val="0"/>
              </a:spcBef>
              <a:defRPr sz="3100" b="0" i="0">
                <a:solidFill>
                  <a:schemeClr val="dk1"/>
                </a:solidFill>
              </a:defRPr>
            </a:lvl2pPr>
            <a:lvl3pPr rtl="0">
              <a:spcBef>
                <a:spcPts val="0"/>
              </a:spcBef>
              <a:defRPr sz="2700" b="0" i="0">
                <a:solidFill>
                  <a:schemeClr val="dk1"/>
                </a:solidFill>
              </a:defRPr>
            </a:lvl3pPr>
            <a:lvl4pPr rtl="0">
              <a:spcBef>
                <a:spcPts val="0"/>
              </a:spcBef>
              <a:defRPr sz="2200" b="0" i="0">
                <a:solidFill>
                  <a:schemeClr val="dk1"/>
                </a:solidFill>
              </a:defRPr>
            </a:lvl4pPr>
            <a:lvl5pPr rtl="0">
              <a:spcBef>
                <a:spcPts val="0"/>
              </a:spcBef>
              <a:defRPr sz="2000" b="0" i="0">
                <a:solidFill>
                  <a:schemeClr val="dk1"/>
                </a:solidFill>
              </a:defRPr>
            </a:lvl5pPr>
            <a:lvl6pPr rtl="0">
              <a:spcBef>
                <a:spcPts val="0"/>
              </a:spcBef>
              <a:defRPr sz="3100">
                <a:solidFill>
                  <a:schemeClr val="dk1"/>
                </a:solidFill>
              </a:defRPr>
            </a:lvl6pPr>
            <a:lvl7pPr rtl="0">
              <a:spcBef>
                <a:spcPts val="0"/>
              </a:spcBef>
              <a:defRPr sz="3100">
                <a:solidFill>
                  <a:schemeClr val="dk1"/>
                </a:solidFill>
              </a:defRPr>
            </a:lvl7pPr>
            <a:lvl8pPr rtl="0">
              <a:spcBef>
                <a:spcPts val="0"/>
              </a:spcBef>
              <a:defRPr sz="3100">
                <a:solidFill>
                  <a:schemeClr val="dk1"/>
                </a:solidFill>
              </a:defRPr>
            </a:lvl8pPr>
            <a:lvl9pPr rtl="0">
              <a:spcBef>
                <a:spcPts val="0"/>
              </a:spcBef>
              <a:defRPr sz="3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3"/>
          </p:nvPr>
        </p:nvSpPr>
        <p:spPr>
          <a:xfrm>
            <a:off x="8139131" y="1867073"/>
            <a:ext cx="3200399" cy="479821"/>
          </a:xfrm>
          <a:prstGeom prst="rect">
            <a:avLst/>
          </a:prstGeom>
          <a:solidFill>
            <a:schemeClr val="accent4">
              <a:alpha val="69803"/>
            </a:schemeClr>
          </a:solidFill>
          <a:ln w="9525" cap="flat" cmpd="sng">
            <a:solidFill>
              <a:schemeClr val="accent4">
                <a:alpha val="69803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17" tIns="91417" rIns="91417" bIns="91417" anchor="t" anchorCtr="0"/>
          <a:lstStyle>
            <a:lvl1pPr marL="0" indent="0" rtl="0">
              <a:spcBef>
                <a:spcPts val="0"/>
              </a:spcBef>
              <a:buClr>
                <a:schemeClr val="lt1"/>
              </a:buClr>
              <a:buNone/>
              <a:defRPr sz="200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defRPr sz="3100" b="0" i="0">
                <a:solidFill>
                  <a:schemeClr val="dk1"/>
                </a:solidFill>
              </a:defRPr>
            </a:lvl2pPr>
            <a:lvl3pPr rtl="0">
              <a:spcBef>
                <a:spcPts val="0"/>
              </a:spcBef>
              <a:defRPr sz="2700" b="0" i="0">
                <a:solidFill>
                  <a:schemeClr val="dk1"/>
                </a:solidFill>
              </a:defRPr>
            </a:lvl3pPr>
            <a:lvl4pPr rtl="0">
              <a:spcBef>
                <a:spcPts val="0"/>
              </a:spcBef>
              <a:defRPr sz="2200" b="0" i="0">
                <a:solidFill>
                  <a:schemeClr val="dk1"/>
                </a:solidFill>
              </a:defRPr>
            </a:lvl4pPr>
            <a:lvl5pPr rtl="0">
              <a:spcBef>
                <a:spcPts val="0"/>
              </a:spcBef>
              <a:defRPr sz="2000" b="0" i="0">
                <a:solidFill>
                  <a:schemeClr val="dk1"/>
                </a:solidFill>
              </a:defRPr>
            </a:lvl5pPr>
            <a:lvl6pPr rtl="0">
              <a:spcBef>
                <a:spcPts val="0"/>
              </a:spcBef>
              <a:defRPr sz="3100">
                <a:solidFill>
                  <a:schemeClr val="dk1"/>
                </a:solidFill>
              </a:defRPr>
            </a:lvl6pPr>
            <a:lvl7pPr rtl="0">
              <a:spcBef>
                <a:spcPts val="0"/>
              </a:spcBef>
              <a:defRPr sz="3100">
                <a:solidFill>
                  <a:schemeClr val="dk1"/>
                </a:solidFill>
              </a:defRPr>
            </a:lvl7pPr>
            <a:lvl8pPr rtl="0">
              <a:spcBef>
                <a:spcPts val="0"/>
              </a:spcBef>
              <a:defRPr sz="3100">
                <a:solidFill>
                  <a:schemeClr val="dk1"/>
                </a:solidFill>
              </a:defRPr>
            </a:lvl8pPr>
            <a:lvl9pPr rtl="0">
              <a:spcBef>
                <a:spcPts val="0"/>
              </a:spcBef>
              <a:defRPr sz="3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4"/>
          </p:nvPr>
        </p:nvSpPr>
        <p:spPr>
          <a:xfrm>
            <a:off x="8139131" y="2366736"/>
            <a:ext cx="3200399" cy="3231488"/>
          </a:xfrm>
          <a:prstGeom prst="rect">
            <a:avLst/>
          </a:prstGeom>
          <a:noFill/>
          <a:ln w="9525" cap="flat" cmpd="sng">
            <a:solidFill>
              <a:schemeClr val="accent4">
                <a:alpha val="69803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17" tIns="91417" rIns="91417" bIns="91417" anchor="t" anchorCtr="0"/>
          <a:lstStyle>
            <a:lvl1pPr marL="228581" indent="-101591" rtl="0">
              <a:spcBef>
                <a:spcPts val="0"/>
              </a:spcBef>
              <a:buClr>
                <a:srgbClr val="7F7F7F"/>
              </a:buClr>
              <a:buFont typeface="Arial"/>
              <a:buChar char="•"/>
              <a:defRPr sz="2000">
                <a:solidFill>
                  <a:srgbClr val="7F7F7F"/>
                </a:solidFill>
              </a:defRPr>
            </a:lvl1pPr>
            <a:lvl2pPr rtl="0">
              <a:spcBef>
                <a:spcPts val="0"/>
              </a:spcBef>
              <a:defRPr sz="3100" b="0" i="0">
                <a:solidFill>
                  <a:schemeClr val="dk1"/>
                </a:solidFill>
              </a:defRPr>
            </a:lvl2pPr>
            <a:lvl3pPr rtl="0">
              <a:spcBef>
                <a:spcPts val="0"/>
              </a:spcBef>
              <a:defRPr sz="2700" b="0" i="0">
                <a:solidFill>
                  <a:schemeClr val="dk1"/>
                </a:solidFill>
              </a:defRPr>
            </a:lvl3pPr>
            <a:lvl4pPr rtl="0">
              <a:spcBef>
                <a:spcPts val="0"/>
              </a:spcBef>
              <a:defRPr sz="2200" b="0" i="0">
                <a:solidFill>
                  <a:schemeClr val="dk1"/>
                </a:solidFill>
              </a:defRPr>
            </a:lvl4pPr>
            <a:lvl5pPr rtl="0">
              <a:spcBef>
                <a:spcPts val="0"/>
              </a:spcBef>
              <a:defRPr sz="2000" b="0" i="0">
                <a:solidFill>
                  <a:schemeClr val="dk1"/>
                </a:solidFill>
              </a:defRPr>
            </a:lvl5pPr>
            <a:lvl6pPr rtl="0">
              <a:spcBef>
                <a:spcPts val="0"/>
              </a:spcBef>
              <a:defRPr sz="3100">
                <a:solidFill>
                  <a:schemeClr val="dk1"/>
                </a:solidFill>
              </a:defRPr>
            </a:lvl6pPr>
            <a:lvl7pPr rtl="0">
              <a:spcBef>
                <a:spcPts val="0"/>
              </a:spcBef>
              <a:defRPr sz="3100">
                <a:solidFill>
                  <a:schemeClr val="dk1"/>
                </a:solidFill>
              </a:defRPr>
            </a:lvl7pPr>
            <a:lvl8pPr rtl="0">
              <a:spcBef>
                <a:spcPts val="0"/>
              </a:spcBef>
              <a:defRPr sz="3100">
                <a:solidFill>
                  <a:schemeClr val="dk1"/>
                </a:solidFill>
              </a:defRPr>
            </a:lvl8pPr>
            <a:lvl9pPr rtl="0">
              <a:spcBef>
                <a:spcPts val="0"/>
              </a:spcBef>
              <a:defRPr sz="3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5"/>
          </p:nvPr>
        </p:nvSpPr>
        <p:spPr>
          <a:xfrm>
            <a:off x="4500202" y="1867073"/>
            <a:ext cx="3200399" cy="479821"/>
          </a:xfrm>
          <a:prstGeom prst="rect">
            <a:avLst/>
          </a:prstGeom>
          <a:solidFill>
            <a:srgbClr val="A5A5A5">
              <a:alpha val="80000"/>
            </a:srgbClr>
          </a:solidFill>
          <a:ln w="9525" cap="flat" cmpd="sng">
            <a:solidFill>
              <a:srgbClr val="A5A5A5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17" tIns="91417" rIns="91417" bIns="91417" anchor="t" anchorCtr="0"/>
          <a:lstStyle>
            <a:lvl1pPr marL="0" indent="0" rtl="0">
              <a:spcBef>
                <a:spcPts val="0"/>
              </a:spcBef>
              <a:buClr>
                <a:schemeClr val="lt1"/>
              </a:buClr>
              <a:buNone/>
              <a:defRPr sz="200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defRPr sz="3100" b="0" i="0">
                <a:solidFill>
                  <a:schemeClr val="dk1"/>
                </a:solidFill>
              </a:defRPr>
            </a:lvl2pPr>
            <a:lvl3pPr rtl="0">
              <a:spcBef>
                <a:spcPts val="0"/>
              </a:spcBef>
              <a:defRPr sz="2700" b="0" i="0">
                <a:solidFill>
                  <a:schemeClr val="dk1"/>
                </a:solidFill>
              </a:defRPr>
            </a:lvl3pPr>
            <a:lvl4pPr rtl="0">
              <a:spcBef>
                <a:spcPts val="0"/>
              </a:spcBef>
              <a:defRPr sz="2200" b="0" i="0">
                <a:solidFill>
                  <a:schemeClr val="dk1"/>
                </a:solidFill>
              </a:defRPr>
            </a:lvl4pPr>
            <a:lvl5pPr rtl="0">
              <a:spcBef>
                <a:spcPts val="0"/>
              </a:spcBef>
              <a:defRPr sz="2000" b="0" i="0">
                <a:solidFill>
                  <a:schemeClr val="dk1"/>
                </a:solidFill>
              </a:defRPr>
            </a:lvl5pPr>
            <a:lvl6pPr rtl="0">
              <a:spcBef>
                <a:spcPts val="0"/>
              </a:spcBef>
              <a:defRPr sz="3100">
                <a:solidFill>
                  <a:schemeClr val="dk1"/>
                </a:solidFill>
              </a:defRPr>
            </a:lvl6pPr>
            <a:lvl7pPr rtl="0">
              <a:spcBef>
                <a:spcPts val="0"/>
              </a:spcBef>
              <a:defRPr sz="3100">
                <a:solidFill>
                  <a:schemeClr val="dk1"/>
                </a:solidFill>
              </a:defRPr>
            </a:lvl7pPr>
            <a:lvl8pPr rtl="0">
              <a:spcBef>
                <a:spcPts val="0"/>
              </a:spcBef>
              <a:defRPr sz="3100">
                <a:solidFill>
                  <a:schemeClr val="dk1"/>
                </a:solidFill>
              </a:defRPr>
            </a:lvl8pPr>
            <a:lvl9pPr rtl="0">
              <a:spcBef>
                <a:spcPts val="0"/>
              </a:spcBef>
              <a:defRPr sz="3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6"/>
          </p:nvPr>
        </p:nvSpPr>
        <p:spPr>
          <a:xfrm>
            <a:off x="4500202" y="2366736"/>
            <a:ext cx="3200399" cy="3231488"/>
          </a:xfrm>
          <a:prstGeom prst="rect">
            <a:avLst/>
          </a:prstGeom>
          <a:noFill/>
          <a:ln w="9525" cap="flat" cmpd="sng">
            <a:solidFill>
              <a:srgbClr val="A5A5A5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17" tIns="91417" rIns="91417" bIns="91417" anchor="t" anchorCtr="0"/>
          <a:lstStyle>
            <a:lvl1pPr marL="228581" indent="-101591" rtl="0">
              <a:spcBef>
                <a:spcPts val="0"/>
              </a:spcBef>
              <a:buClr>
                <a:srgbClr val="7F7F7F"/>
              </a:buClr>
              <a:buFont typeface="Arial"/>
              <a:buChar char="•"/>
              <a:defRPr sz="2000">
                <a:solidFill>
                  <a:srgbClr val="7F7F7F"/>
                </a:solidFill>
              </a:defRPr>
            </a:lvl1pPr>
            <a:lvl2pPr rtl="0">
              <a:spcBef>
                <a:spcPts val="0"/>
              </a:spcBef>
              <a:defRPr sz="3100" b="0" i="0">
                <a:solidFill>
                  <a:schemeClr val="dk1"/>
                </a:solidFill>
              </a:defRPr>
            </a:lvl2pPr>
            <a:lvl3pPr rtl="0">
              <a:spcBef>
                <a:spcPts val="0"/>
              </a:spcBef>
              <a:defRPr sz="2700" b="0" i="0">
                <a:solidFill>
                  <a:schemeClr val="dk1"/>
                </a:solidFill>
              </a:defRPr>
            </a:lvl3pPr>
            <a:lvl4pPr rtl="0">
              <a:spcBef>
                <a:spcPts val="0"/>
              </a:spcBef>
              <a:defRPr sz="2200" b="0" i="0">
                <a:solidFill>
                  <a:schemeClr val="dk1"/>
                </a:solidFill>
              </a:defRPr>
            </a:lvl4pPr>
            <a:lvl5pPr rtl="0">
              <a:spcBef>
                <a:spcPts val="0"/>
              </a:spcBef>
              <a:defRPr sz="2000" b="0" i="0">
                <a:solidFill>
                  <a:schemeClr val="dk1"/>
                </a:solidFill>
              </a:defRPr>
            </a:lvl5pPr>
            <a:lvl6pPr rtl="0">
              <a:spcBef>
                <a:spcPts val="0"/>
              </a:spcBef>
              <a:defRPr sz="3100">
                <a:solidFill>
                  <a:schemeClr val="dk1"/>
                </a:solidFill>
              </a:defRPr>
            </a:lvl6pPr>
            <a:lvl7pPr rtl="0">
              <a:spcBef>
                <a:spcPts val="0"/>
              </a:spcBef>
              <a:defRPr sz="3100">
                <a:solidFill>
                  <a:schemeClr val="dk1"/>
                </a:solidFill>
              </a:defRPr>
            </a:lvl7pPr>
            <a:lvl8pPr rtl="0">
              <a:spcBef>
                <a:spcPts val="0"/>
              </a:spcBef>
              <a:defRPr sz="3100">
                <a:solidFill>
                  <a:schemeClr val="dk1"/>
                </a:solidFill>
              </a:defRPr>
            </a:lvl8pPr>
            <a:lvl9pPr rtl="0">
              <a:spcBef>
                <a:spcPts val="0"/>
              </a:spcBef>
              <a:defRPr sz="3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117" name="Shape 117"/>
          <p:cNvCxnSpPr/>
          <p:nvPr/>
        </p:nvCxnSpPr>
        <p:spPr>
          <a:xfrm>
            <a:off x="609600" y="6124219"/>
            <a:ext cx="10972859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8" name="Shape 118"/>
          <p:cNvSpPr txBox="1"/>
          <p:nvPr/>
        </p:nvSpPr>
        <p:spPr>
          <a:xfrm>
            <a:off x="8633885" y="6319425"/>
            <a:ext cx="2948516" cy="1846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rgbClr val="57C604"/>
                </a:solidFill>
                <a:latin typeface="Arial"/>
                <a:ea typeface="Arial"/>
                <a:cs typeface="Arial"/>
                <a:sym typeface="Arial"/>
              </a:rPr>
              <a:t>© 2015</a:t>
            </a:r>
            <a:r>
              <a:rPr lang="en-US" sz="1200" b="0" i="0" u="none" strike="noStrike" cap="none" baseline="0">
                <a:solidFill>
                  <a:srgbClr val="32BCA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baseline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Autodesk Design Academy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3000008" y="6277094"/>
            <a:ext cx="3180658" cy="47384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Date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Clr>
                <a:srgbClr val="32BCAD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32BCAD"/>
                </a:solidFill>
                <a:latin typeface="Arial"/>
                <a:ea typeface="Arial"/>
                <a:cs typeface="Arial"/>
                <a:sym typeface="Arial"/>
              </a:rPr>
              <a:t>PRESENTER NAME</a:t>
            </a: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" y="6309593"/>
            <a:ext cx="1711000" cy="391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Custom Layou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 rotWithShape="1">
          <a:blip r:embed="rId2">
            <a:alphaModFix/>
          </a:blip>
          <a:srcRect t="2719" r="24373"/>
          <a:stretch/>
        </p:blipFill>
        <p:spPr>
          <a:xfrm>
            <a:off x="1696063" y="-9144"/>
            <a:ext cx="10492888" cy="686714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/>
          <p:nvPr/>
        </p:nvSpPr>
        <p:spPr>
          <a:xfrm>
            <a:off x="0" y="0"/>
            <a:ext cx="3208866" cy="68580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17" tIns="45696" rIns="91417" bIns="4569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77316" y="742951"/>
            <a:ext cx="2471208" cy="5831585"/>
          </a:xfrm>
          <a:prstGeom prst="rect">
            <a:avLst/>
          </a:prstGeom>
          <a:noFill/>
          <a:ln>
            <a:noFill/>
          </a:ln>
        </p:spPr>
        <p:txBody>
          <a:bodyPr lIns="91417" tIns="91417" rIns="91417" bIns="91417" anchor="t" anchorCtr="0"/>
          <a:lstStyle>
            <a:lvl1pPr marL="0" indent="0" algn="l" rtl="0">
              <a:spcBef>
                <a:spcPts val="0"/>
              </a:spcBef>
              <a:buClr>
                <a:schemeClr val="lt1"/>
              </a:buClr>
              <a:buNone/>
              <a:defRPr sz="1600" b="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Clr>
                <a:srgbClr val="3F3F3F"/>
              </a:buClr>
              <a:buNone/>
              <a:defRPr sz="1600" b="0">
                <a:solidFill>
                  <a:srgbClr val="3F3F3F"/>
                </a:solidFill>
              </a:defRPr>
            </a:lvl2pPr>
            <a:lvl3pPr rtl="0">
              <a:spcBef>
                <a:spcPts val="0"/>
              </a:spcBef>
              <a:buClr>
                <a:srgbClr val="3F3F3F"/>
              </a:buClr>
              <a:buNone/>
              <a:defRPr sz="1600" b="0">
                <a:solidFill>
                  <a:srgbClr val="3F3F3F"/>
                </a:solidFill>
              </a:defRPr>
            </a:lvl3pPr>
            <a:lvl4pPr rtl="0">
              <a:spcBef>
                <a:spcPts val="0"/>
              </a:spcBef>
              <a:buClr>
                <a:srgbClr val="3F3F3F"/>
              </a:buClr>
              <a:buNone/>
              <a:defRPr sz="1600" b="0">
                <a:solidFill>
                  <a:srgbClr val="3F3F3F"/>
                </a:solidFill>
              </a:defRPr>
            </a:lvl4pPr>
            <a:lvl5pPr rtl="0">
              <a:spcBef>
                <a:spcPts val="0"/>
              </a:spcBef>
              <a:buClr>
                <a:srgbClr val="3F3F3F"/>
              </a:buClr>
              <a:buNone/>
              <a:defRPr sz="1600" b="0">
                <a:solidFill>
                  <a:srgbClr val="3F3F3F"/>
                </a:solidFill>
              </a:defRPr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3208867" y="0"/>
            <a:ext cx="8980085" cy="6858000"/>
          </a:xfrm>
          <a:prstGeom prst="rect">
            <a:avLst/>
          </a:prstGeom>
          <a:solidFill>
            <a:schemeClr val="accent5">
              <a:alpha val="42745"/>
            </a:schemeClr>
          </a:solidFill>
          <a:ln>
            <a:noFill/>
          </a:ln>
        </p:spPr>
        <p:txBody>
          <a:bodyPr lIns="91417" tIns="45696" rIns="91417" bIns="4569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body" idx="2"/>
          </p:nvPr>
        </p:nvSpPr>
        <p:spPr>
          <a:xfrm>
            <a:off x="3654423" y="742951"/>
            <a:ext cx="8177912" cy="5831585"/>
          </a:xfrm>
          <a:prstGeom prst="rect">
            <a:avLst/>
          </a:prstGeom>
          <a:noFill/>
          <a:ln>
            <a:noFill/>
          </a:ln>
        </p:spPr>
        <p:txBody>
          <a:bodyPr lIns="91417" tIns="91417" rIns="91417" bIns="91417" anchor="t" anchorCtr="0"/>
          <a:lstStyle>
            <a:lvl1pPr marL="0" indent="0" rtl="0">
              <a:spcBef>
                <a:spcPts val="0"/>
              </a:spcBef>
              <a:buClr>
                <a:schemeClr val="lt1"/>
              </a:buClr>
              <a:buNone/>
              <a:defRPr sz="1600" b="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Clr>
                <a:srgbClr val="3F3F3F"/>
              </a:buClr>
              <a:buNone/>
              <a:defRPr sz="1600" b="0">
                <a:solidFill>
                  <a:srgbClr val="3F3F3F"/>
                </a:solidFill>
              </a:defRPr>
            </a:lvl2pPr>
            <a:lvl3pPr rtl="0">
              <a:spcBef>
                <a:spcPts val="0"/>
              </a:spcBef>
              <a:buClr>
                <a:srgbClr val="3F3F3F"/>
              </a:buClr>
              <a:buNone/>
              <a:defRPr sz="1600" b="0">
                <a:solidFill>
                  <a:srgbClr val="3F3F3F"/>
                </a:solidFill>
              </a:defRPr>
            </a:lvl3pPr>
            <a:lvl4pPr rtl="0">
              <a:spcBef>
                <a:spcPts val="0"/>
              </a:spcBef>
              <a:buClr>
                <a:srgbClr val="3F3F3F"/>
              </a:buClr>
              <a:buNone/>
              <a:defRPr sz="1600" b="0">
                <a:solidFill>
                  <a:srgbClr val="3F3F3F"/>
                </a:solidFill>
              </a:defRPr>
            </a:lvl4pPr>
            <a:lvl5pPr rtl="0">
              <a:spcBef>
                <a:spcPts val="0"/>
              </a:spcBef>
              <a:buClr>
                <a:srgbClr val="3F3F3F"/>
              </a:buClr>
              <a:buNone/>
              <a:defRPr sz="1600" b="0">
                <a:solidFill>
                  <a:srgbClr val="3F3F3F"/>
                </a:solidFill>
              </a:defRPr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2057400"/>
            <a:ext cx="10972799" cy="4213577"/>
          </a:xfrm>
        </p:spPr>
        <p:txBody>
          <a:bodyPr/>
          <a:lstStyle/>
          <a:p>
            <a:pPr algn="ctr"/>
            <a:r>
              <a:rPr lang="en-US" sz="6000" dirty="0"/>
              <a:t>Introduction to BIM</a:t>
            </a:r>
            <a:br>
              <a:rPr lang="en-US" sz="6000" dirty="0"/>
            </a:br>
            <a:r>
              <a:rPr lang="en-US" sz="6000" dirty="0"/>
              <a:t>Module 02 – Building Envelope</a:t>
            </a:r>
          </a:p>
        </p:txBody>
      </p:sp>
    </p:spTree>
    <p:extLst>
      <p:ext uri="{BB962C8B-B14F-4D97-AF65-F5344CB8AC3E}">
        <p14:creationId xmlns:p14="http://schemas.microsoft.com/office/powerpoint/2010/main" val="3224712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09601" y="1876778"/>
            <a:ext cx="5943599" cy="3922889"/>
          </a:xfrm>
          <a:prstGeom prst="rect">
            <a:avLst/>
          </a:prstGeom>
          <a:noFill/>
          <a:ln>
            <a:noFill/>
          </a:ln>
        </p:spPr>
        <p:txBody>
          <a:bodyPr lIns="73119" tIns="0" rIns="0" bIns="0" anchor="t" anchorCtr="0">
            <a:noAutofit/>
          </a:bodyPr>
          <a:lstStyle/>
          <a:p>
            <a:pPr marL="338138" lvl="1" indent="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Customizing Wall Boundaries</a:t>
            </a:r>
            <a:endParaRPr lang="en-US" sz="2400" dirty="0">
              <a:solidFill>
                <a:schemeClr val="accent2"/>
              </a:solidFill>
            </a:endParaRP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Attach or Detach wall top and bottom</a:t>
            </a:r>
          </a:p>
          <a:p>
            <a:pPr marL="681038" lvl="1" indent="-342900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Edit Wall Profile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Create a custom top profile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Pick another shape to follow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Cut a custom opening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chemeClr val="accent2"/>
              </a:buClr>
              <a:buSzPct val="25000"/>
            </a:pPr>
            <a:r>
              <a:rPr lang="en-US" sz="3700" dirty="0" smtClean="0"/>
              <a:t>Working with Walls</a:t>
            </a:r>
            <a:endParaRPr lang="en-US" sz="3700" dirty="0"/>
          </a:p>
        </p:txBody>
      </p:sp>
      <p:pic>
        <p:nvPicPr>
          <p:cNvPr id="6" name="Picture 5" descr="screenshot_FP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58000" y="1050512"/>
            <a:ext cx="4724400" cy="5100366"/>
          </a:xfrm>
          <a:prstGeom prst="rect">
            <a:avLst/>
          </a:prstGeom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1983406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09601" y="1876778"/>
            <a:ext cx="4952999" cy="3922889"/>
          </a:xfrm>
          <a:prstGeom prst="rect">
            <a:avLst/>
          </a:prstGeom>
          <a:noFill/>
          <a:ln>
            <a:noFill/>
          </a:ln>
        </p:spPr>
        <p:txBody>
          <a:bodyPr lIns="73119" tIns="0" rIns="0" bIns="0" anchor="t" anchorCtr="0">
            <a:noAutofit/>
          </a:bodyPr>
          <a:lstStyle/>
          <a:p>
            <a:pPr marL="228581" lvl="1" indent="0">
              <a:spcAft>
                <a:spcPts val="600"/>
              </a:spcAft>
              <a:buClr>
                <a:schemeClr val="accent3"/>
              </a:buClr>
              <a:buSzPct val="100000"/>
              <a:buNone/>
            </a:pPr>
            <a:r>
              <a:rPr lang="en-US" sz="2400" dirty="0">
                <a:solidFill>
                  <a:schemeClr val="accent2"/>
                </a:solidFill>
              </a:rPr>
              <a:t>Student Exercise</a:t>
            </a:r>
          </a:p>
          <a:p>
            <a:pPr marL="571481" indent="-342900">
              <a:spcAft>
                <a:spcPts val="600"/>
              </a:spcAft>
              <a:buSzPct val="100000"/>
            </a:pPr>
            <a:r>
              <a:rPr lang="en-US" sz="2400" dirty="0" smtClean="0"/>
              <a:t>Select </a:t>
            </a:r>
            <a:r>
              <a:rPr lang="en-US" sz="2400" dirty="0"/>
              <a:t>and change the exterior walls to </a:t>
            </a:r>
            <a:r>
              <a:rPr lang="en-US" sz="2400" b="1" dirty="0"/>
              <a:t>Exterior Brick</a:t>
            </a:r>
          </a:p>
          <a:p>
            <a:pPr marL="571481" indent="-342900">
              <a:spcAft>
                <a:spcPts val="600"/>
              </a:spcAft>
              <a:buSzPct val="100000"/>
            </a:pPr>
            <a:r>
              <a:rPr lang="en-US" sz="2400" dirty="0"/>
              <a:t>Create a new wall Type called </a:t>
            </a:r>
            <a:r>
              <a:rPr lang="en-US" sz="2400" b="1" dirty="0"/>
              <a:t>Wood Panel Wall </a:t>
            </a:r>
            <a:r>
              <a:rPr lang="en-US" sz="2400" dirty="0"/>
              <a:t>and specify the structure</a:t>
            </a:r>
          </a:p>
          <a:p>
            <a:pPr marL="571481" indent="-342900">
              <a:spcAft>
                <a:spcPts val="600"/>
              </a:spcAft>
              <a:buSzPct val="100000"/>
            </a:pPr>
            <a:r>
              <a:rPr lang="en-US" sz="2400" dirty="0"/>
              <a:t>Change all interior walls and exterior living room walls to type </a:t>
            </a:r>
            <a:r>
              <a:rPr lang="en-US" sz="2400" b="1" dirty="0"/>
              <a:t>Wood Panel Wall</a:t>
            </a:r>
          </a:p>
          <a:p>
            <a:pPr marL="571481" indent="-342900">
              <a:spcAft>
                <a:spcPts val="600"/>
              </a:spcAft>
              <a:buSzPct val="100000"/>
            </a:pPr>
            <a:r>
              <a:rPr lang="en-US" sz="2400" dirty="0"/>
              <a:t>Attach the interior walls to the roof</a:t>
            </a:r>
          </a:p>
          <a:p>
            <a:pPr marL="457162" indent="-228581">
              <a:lnSpc>
                <a:spcPct val="150000"/>
              </a:lnSpc>
              <a:buSzPct val="100000"/>
            </a:pPr>
            <a:endParaRPr lang="en-US" sz="3200" dirty="0"/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chemeClr val="accent2"/>
              </a:buClr>
              <a:buSzPct val="25000"/>
            </a:pPr>
            <a:r>
              <a:rPr lang="en-US" sz="3700" dirty="0"/>
              <a:t>Exercise 01: Modeling Wall Types and Features</a:t>
            </a:r>
          </a:p>
        </p:txBody>
      </p:sp>
      <p:pic>
        <p:nvPicPr>
          <p:cNvPr id="6" name="Picture 5" descr=":Figures:Figure 2.2.3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62600" y="1944687"/>
            <a:ext cx="5898452" cy="3733800"/>
          </a:xfrm>
          <a:prstGeom prst="rect">
            <a:avLst/>
          </a:prstGeom>
          <a:ln>
            <a:solidFill>
              <a:srgbClr val="BFBFB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1381850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09601" y="1876778"/>
            <a:ext cx="4952999" cy="3922889"/>
          </a:xfrm>
          <a:prstGeom prst="rect">
            <a:avLst/>
          </a:prstGeom>
          <a:noFill/>
          <a:ln>
            <a:noFill/>
          </a:ln>
        </p:spPr>
        <p:txBody>
          <a:bodyPr lIns="73119" tIns="0" rIns="0" bIns="0" anchor="t" anchorCtr="0">
            <a:noAutofit/>
          </a:bodyPr>
          <a:lstStyle/>
          <a:p>
            <a:pPr marL="228581" indent="0">
              <a:spcAft>
                <a:spcPts val="600"/>
              </a:spcAft>
              <a:buSzPct val="100000"/>
              <a:buNone/>
            </a:pPr>
            <a:r>
              <a:rPr lang="en-US" sz="2400" dirty="0" smtClean="0"/>
              <a:t>In this exercise, students </a:t>
            </a:r>
            <a:r>
              <a:rPr lang="en-US" sz="2400" dirty="0"/>
              <a:t>will be able to</a:t>
            </a:r>
            <a:r>
              <a:rPr lang="en-US" sz="2400" dirty="0" smtClean="0"/>
              <a:t>: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000" dirty="0"/>
              <a:t>Place windows and doors and change their location using temporary dimensions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000" dirty="0"/>
              <a:t>Use arrays to place groups of regularly-spaced windows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000" dirty="0"/>
              <a:t>Edit door and window instance properties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000" dirty="0"/>
              <a:t>Create new window and door types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000" dirty="0"/>
              <a:t>Create wall openings</a:t>
            </a:r>
          </a:p>
          <a:p>
            <a:pPr marL="457162" indent="-228581">
              <a:lnSpc>
                <a:spcPct val="150000"/>
              </a:lnSpc>
              <a:buSzPct val="100000"/>
            </a:pPr>
            <a:endParaRPr lang="en-US" sz="3200" dirty="0"/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chemeClr val="accent2"/>
              </a:buClr>
              <a:buSzPct val="25000"/>
            </a:pPr>
            <a:r>
              <a:rPr lang="en-US" sz="3700" dirty="0"/>
              <a:t>Exercise </a:t>
            </a:r>
            <a:r>
              <a:rPr lang="en-US" sz="3700" dirty="0" smtClean="0"/>
              <a:t>02: Adding Doors and Windows</a:t>
            </a:r>
            <a:endParaRPr lang="en-US" sz="3700" dirty="0"/>
          </a:p>
        </p:txBody>
      </p:sp>
      <p:pic>
        <p:nvPicPr>
          <p:cNvPr id="6" name="Picture 5" descr="screenshot_FPO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91200" y="1628932"/>
            <a:ext cx="5867400" cy="4410134"/>
          </a:xfrm>
          <a:prstGeom prst="rect">
            <a:avLst/>
          </a:prstGeom>
          <a:ln>
            <a:solidFill>
              <a:srgbClr val="BFBFB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8237349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09601" y="1876778"/>
            <a:ext cx="5943599" cy="3922889"/>
          </a:xfrm>
          <a:prstGeom prst="rect">
            <a:avLst/>
          </a:prstGeom>
          <a:noFill/>
          <a:ln>
            <a:noFill/>
          </a:ln>
        </p:spPr>
        <p:txBody>
          <a:bodyPr lIns="73119" tIns="0" rIns="0" bIns="0" anchor="t" anchorCtr="0">
            <a:noAutofit/>
          </a:bodyPr>
          <a:lstStyle/>
          <a:p>
            <a:pPr marL="338138" lvl="1" indent="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Choosing Where to Place Windows</a:t>
            </a:r>
            <a:endParaRPr lang="en-US" sz="2400" dirty="0">
              <a:solidFill>
                <a:schemeClr val="accent2"/>
              </a:solidFill>
            </a:endParaRP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Views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Aesthetic effects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Ventilation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Lighting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Solar Radiation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Emergency Egress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chemeClr val="accent2"/>
              </a:buClr>
              <a:buSzPct val="25000"/>
            </a:pPr>
            <a:r>
              <a:rPr lang="en-US" sz="3700" dirty="0" smtClean="0"/>
              <a:t>Working with Windows</a:t>
            </a:r>
            <a:endParaRPr lang="en-US" sz="3700" dirty="0"/>
          </a:p>
        </p:txBody>
      </p:sp>
      <p:pic>
        <p:nvPicPr>
          <p:cNvPr id="5" name="Picture 4" descr="screenshot_FP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315200" y="997715"/>
            <a:ext cx="4191000" cy="5102412"/>
          </a:xfrm>
          <a:prstGeom prst="rect">
            <a:avLst/>
          </a:prstGeom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5113927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09601" y="1876778"/>
            <a:ext cx="5943599" cy="3922889"/>
          </a:xfrm>
          <a:prstGeom prst="rect">
            <a:avLst/>
          </a:prstGeom>
          <a:noFill/>
          <a:ln>
            <a:noFill/>
          </a:ln>
        </p:spPr>
        <p:txBody>
          <a:bodyPr lIns="73119" tIns="0" rIns="0" bIns="0" anchor="t" anchorCtr="0">
            <a:noAutofit/>
          </a:bodyPr>
          <a:lstStyle/>
          <a:p>
            <a:pPr marL="338138" lvl="1" indent="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sz="2400" dirty="0">
                <a:solidFill>
                  <a:schemeClr val="accent2"/>
                </a:solidFill>
              </a:rPr>
              <a:t>Adding Windows to Your Building Model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Hosted by walls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Working with Constraints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Temporary Dimensions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Equal Constraint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Placing Groups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Grouping elements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Arraying groups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chemeClr val="accent2"/>
              </a:buClr>
              <a:buSzPct val="25000"/>
            </a:pPr>
            <a:r>
              <a:rPr lang="en-US" sz="3700" dirty="0" smtClean="0"/>
              <a:t>Working with Windows</a:t>
            </a:r>
            <a:endParaRPr lang="en-US" sz="3700" dirty="0"/>
          </a:p>
        </p:txBody>
      </p:sp>
      <p:pic>
        <p:nvPicPr>
          <p:cNvPr id="6" name="Picture 5" descr="screenshot_FP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943600" y="2514600"/>
            <a:ext cx="5711732" cy="2667000"/>
          </a:xfrm>
          <a:prstGeom prst="rect">
            <a:avLst/>
          </a:prstGeom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7019790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09601" y="1752600"/>
            <a:ext cx="5257799" cy="3922889"/>
          </a:xfrm>
          <a:prstGeom prst="rect">
            <a:avLst/>
          </a:prstGeom>
          <a:noFill/>
          <a:ln>
            <a:noFill/>
          </a:ln>
        </p:spPr>
        <p:txBody>
          <a:bodyPr lIns="73119" tIns="0" rIns="0" bIns="0" anchor="t" anchorCtr="0">
            <a:noAutofit/>
          </a:bodyPr>
          <a:lstStyle/>
          <a:p>
            <a:pPr marL="338138" lvl="1" indent="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sz="2400" dirty="0">
                <a:solidFill>
                  <a:schemeClr val="accent2"/>
                </a:solidFill>
              </a:rPr>
              <a:t>Creating linear arrays of objects using Move To 2nd versus Move To Last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Select an element to array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Open the Array tool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Use the Move To 2nd option to place all instances using the offset specified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Using the Move To Last option to place all instances by dividing the distance specified equally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chemeClr val="accent2"/>
              </a:buClr>
              <a:buSzPct val="25000"/>
            </a:pPr>
            <a:r>
              <a:rPr lang="en-US" sz="3700" dirty="0" smtClean="0"/>
              <a:t>Working with Windows</a:t>
            </a:r>
            <a:endParaRPr lang="en-US" sz="3700" dirty="0"/>
          </a:p>
        </p:txBody>
      </p:sp>
      <p:pic>
        <p:nvPicPr>
          <p:cNvPr id="5" name="Picture 4" descr="screenshot_FP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11385" y="1752600"/>
            <a:ext cx="5292294" cy="3962400"/>
          </a:xfrm>
          <a:prstGeom prst="rect">
            <a:avLst/>
          </a:prstGeom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0998581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09601" y="1752600"/>
            <a:ext cx="5257799" cy="3922889"/>
          </a:xfrm>
          <a:prstGeom prst="rect">
            <a:avLst/>
          </a:prstGeom>
          <a:noFill/>
          <a:ln>
            <a:noFill/>
          </a:ln>
        </p:spPr>
        <p:txBody>
          <a:bodyPr lIns="73119" tIns="0" rIns="0" bIns="0" anchor="t" anchorCtr="0">
            <a:noAutofit/>
          </a:bodyPr>
          <a:lstStyle/>
          <a:p>
            <a:pPr marL="338138" lvl="1" indent="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sz="2400" dirty="0">
                <a:solidFill>
                  <a:schemeClr val="accent2"/>
                </a:solidFill>
              </a:rPr>
              <a:t>Using the Group and Associate option with linear arrays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Choose the Group and Associate option to create an array of associated elements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Changes to any element in the array affect all other elements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Number of instances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Array length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Changes to the group definition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chemeClr val="accent2"/>
              </a:buClr>
              <a:buSzPct val="25000"/>
            </a:pPr>
            <a:r>
              <a:rPr lang="en-US" sz="3700" dirty="0" smtClean="0"/>
              <a:t>Working with Windows</a:t>
            </a:r>
            <a:endParaRPr lang="en-US" sz="3700" dirty="0"/>
          </a:p>
        </p:txBody>
      </p:sp>
      <p:pic>
        <p:nvPicPr>
          <p:cNvPr id="6" name="Picture 5" descr="screenshot_FP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19800" y="1752600"/>
            <a:ext cx="5683878" cy="4255584"/>
          </a:xfrm>
          <a:prstGeom prst="rect">
            <a:avLst/>
          </a:prstGeom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2937770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09601" y="1752600"/>
            <a:ext cx="5257799" cy="3922889"/>
          </a:xfrm>
          <a:prstGeom prst="rect">
            <a:avLst/>
          </a:prstGeom>
          <a:noFill/>
          <a:ln>
            <a:noFill/>
          </a:ln>
        </p:spPr>
        <p:txBody>
          <a:bodyPr lIns="73119" tIns="0" rIns="0" bIns="0" anchor="t" anchorCtr="0">
            <a:noAutofit/>
          </a:bodyPr>
          <a:lstStyle/>
          <a:p>
            <a:pPr marL="338138" lvl="1" indent="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sz="2400" dirty="0">
                <a:solidFill>
                  <a:schemeClr val="accent2"/>
                </a:solidFill>
              </a:rPr>
              <a:t>Setting Window Properties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Instance Properties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Level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Sill Height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Base Height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Mark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Type Properties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Dimensions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Trim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Materials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Inset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chemeClr val="accent2"/>
              </a:buClr>
              <a:buSzPct val="25000"/>
            </a:pPr>
            <a:r>
              <a:rPr lang="en-US" sz="3700" dirty="0" smtClean="0"/>
              <a:t>Working with Windows</a:t>
            </a:r>
            <a:endParaRPr lang="en-US" sz="3700" dirty="0"/>
          </a:p>
        </p:txBody>
      </p:sp>
      <p:pic>
        <p:nvPicPr>
          <p:cNvPr id="5" name="Picture 4" descr="screenshot_FP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162800" y="1676400"/>
            <a:ext cx="4174177" cy="4385975"/>
          </a:xfrm>
          <a:prstGeom prst="rect">
            <a:avLst/>
          </a:prstGeom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6713719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09601" y="1752600"/>
            <a:ext cx="5257799" cy="3922889"/>
          </a:xfrm>
          <a:prstGeom prst="rect">
            <a:avLst/>
          </a:prstGeom>
          <a:noFill/>
          <a:ln>
            <a:noFill/>
          </a:ln>
        </p:spPr>
        <p:txBody>
          <a:bodyPr lIns="73119" tIns="0" rIns="0" bIns="0" anchor="t" anchorCtr="0">
            <a:noAutofit/>
          </a:bodyPr>
          <a:lstStyle/>
          <a:p>
            <a:pPr marL="338138" lvl="1" indent="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sz="2400" dirty="0">
                <a:solidFill>
                  <a:schemeClr val="accent2"/>
                </a:solidFill>
              </a:rPr>
              <a:t>Creating New Window Types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Creating New Sizes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Select similar window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Duplicate an existing type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Rename it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Adjust size parameters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Loading New Types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From libraries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Local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Web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chemeClr val="accent2"/>
              </a:buClr>
              <a:buSzPct val="25000"/>
            </a:pPr>
            <a:r>
              <a:rPr lang="en-US" sz="3700" dirty="0" smtClean="0"/>
              <a:t>Working with Windows</a:t>
            </a:r>
            <a:endParaRPr lang="en-US" sz="3700" dirty="0"/>
          </a:p>
        </p:txBody>
      </p:sp>
      <p:pic>
        <p:nvPicPr>
          <p:cNvPr id="6" name="Picture 5" descr="screenshot_FP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620000" y="1014386"/>
            <a:ext cx="3886200" cy="5164095"/>
          </a:xfrm>
          <a:prstGeom prst="rect">
            <a:avLst/>
          </a:prstGeom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3940082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09601" y="1752600"/>
            <a:ext cx="5257799" cy="3922889"/>
          </a:xfrm>
          <a:prstGeom prst="rect">
            <a:avLst/>
          </a:prstGeom>
          <a:noFill/>
          <a:ln>
            <a:noFill/>
          </a:ln>
        </p:spPr>
        <p:txBody>
          <a:bodyPr lIns="73119" tIns="0" rIns="0" bIns="0" anchor="t" anchorCtr="0">
            <a:noAutofit/>
          </a:bodyPr>
          <a:lstStyle/>
          <a:p>
            <a:pPr marL="338138" lvl="1" indent="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sz="2400" dirty="0">
                <a:solidFill>
                  <a:schemeClr val="accent2"/>
                </a:solidFill>
              </a:rPr>
              <a:t>Adding Wall Openings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Load opening elements from library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Use Component tool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Load Family from Door section of library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Place on wall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Adjust size parameters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Wall Opening tool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Simple rectangular openings only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chemeClr val="accent2"/>
              </a:buClr>
              <a:buSzPct val="25000"/>
            </a:pPr>
            <a:r>
              <a:rPr lang="en-US" sz="3700" dirty="0" smtClean="0"/>
              <a:t>Working with Windows</a:t>
            </a:r>
            <a:endParaRPr lang="en-US" sz="3700" dirty="0"/>
          </a:p>
        </p:txBody>
      </p:sp>
      <p:pic>
        <p:nvPicPr>
          <p:cNvPr id="5" name="Picture 4" descr="screenshot_FP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835518" y="1600200"/>
            <a:ext cx="3594482" cy="4438769"/>
          </a:xfrm>
          <a:prstGeom prst="rect">
            <a:avLst/>
          </a:prstGeom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5812483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73119" tIns="0" rIns="0" bIns="0" anchor="t" anchorCtr="0">
            <a:noAutofit/>
          </a:bodyPr>
          <a:lstStyle/>
          <a:p>
            <a:pPr marL="571481" indent="-342900">
              <a:spcAft>
                <a:spcPts val="600"/>
              </a:spcAft>
              <a:buSzPct val="100000"/>
            </a:pPr>
            <a:r>
              <a:rPr lang="en-US" sz="2400" dirty="0"/>
              <a:t>In this lesson, students explore basics techniques for using the Autodesk® Revit® Architecture software to create a building information model of a simple structure—a one-story residence</a:t>
            </a:r>
          </a:p>
          <a:p>
            <a:pPr marL="225425" indent="344488" defTabSz="1300163" eaLnBrk="0" fontAlgn="base" hangingPunct="0">
              <a:spcBef>
                <a:spcPct val="20000"/>
              </a:spcBef>
              <a:spcAft>
                <a:spcPts val="1200"/>
              </a:spcAft>
            </a:pPr>
            <a:r>
              <a:rPr lang="en-US" sz="2400" dirty="0" smtClean="0"/>
              <a:t>Students </a:t>
            </a:r>
            <a:r>
              <a:rPr lang="en-US" sz="2400" dirty="0"/>
              <a:t>will learn how to:</a:t>
            </a:r>
          </a:p>
          <a:p>
            <a:pPr marL="1055688" lvl="1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400" dirty="0"/>
              <a:t>Model wall types and design features.</a:t>
            </a:r>
          </a:p>
          <a:p>
            <a:pPr marL="1055688" lvl="1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400" dirty="0"/>
              <a:t>Create new wall types and edit their structure</a:t>
            </a:r>
          </a:p>
          <a:p>
            <a:pPr marL="1055688" lvl="1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400" dirty="0"/>
              <a:t>Place and adjust the properties of doors, windows, and wall openings</a:t>
            </a:r>
          </a:p>
          <a:p>
            <a:pPr marL="1055688" lvl="1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400" dirty="0"/>
              <a:t>Create roofs with different shapes and slopes</a:t>
            </a:r>
          </a:p>
          <a:p>
            <a:pPr marL="457162" indent="-228581">
              <a:lnSpc>
                <a:spcPct val="150000"/>
              </a:lnSpc>
              <a:buSzPct val="100000"/>
            </a:pPr>
            <a:endParaRPr lang="en-US" sz="3200" dirty="0"/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chemeClr val="accent2"/>
              </a:buClr>
              <a:buSzPct val="25000"/>
            </a:pPr>
            <a:r>
              <a:rPr lang="en-US" dirty="0" smtClean="0"/>
              <a:t>Lesson Overview</a:t>
            </a:r>
            <a:endParaRPr lang="en-US" dirty="0"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09601" y="1752600"/>
            <a:ext cx="5257799" cy="3922889"/>
          </a:xfrm>
          <a:prstGeom prst="rect">
            <a:avLst/>
          </a:prstGeom>
          <a:noFill/>
          <a:ln>
            <a:noFill/>
          </a:ln>
        </p:spPr>
        <p:txBody>
          <a:bodyPr lIns="73119" tIns="0" rIns="0" bIns="0" anchor="t" anchorCtr="0">
            <a:noAutofit/>
          </a:bodyPr>
          <a:lstStyle/>
          <a:p>
            <a:pPr marL="338138" lvl="1" indent="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sz="2400" dirty="0">
                <a:solidFill>
                  <a:schemeClr val="accent2"/>
                </a:solidFill>
              </a:rPr>
              <a:t>Choosing Where to Place Doors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Access / Circulation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Emergency Egress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Aesthetic effects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Ventilation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Desirable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Undesirable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If glazed, then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Lighting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Solar Radiation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chemeClr val="accent2"/>
              </a:buClr>
              <a:buSzPct val="25000"/>
            </a:pPr>
            <a:r>
              <a:rPr lang="en-US" sz="3700" dirty="0" smtClean="0"/>
              <a:t>Working with Doors</a:t>
            </a:r>
            <a:endParaRPr lang="en-US" sz="3700" dirty="0"/>
          </a:p>
        </p:txBody>
      </p:sp>
      <p:pic>
        <p:nvPicPr>
          <p:cNvPr id="6" name="Picture 5" descr="screenshot_FP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315200" y="2057400"/>
            <a:ext cx="4315497" cy="3802524"/>
          </a:xfrm>
          <a:prstGeom prst="rect">
            <a:avLst/>
          </a:prstGeom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6605124"/>
      </p:ext>
    </p:extLst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09601" y="1752600"/>
            <a:ext cx="5257799" cy="3922889"/>
          </a:xfrm>
          <a:prstGeom prst="rect">
            <a:avLst/>
          </a:prstGeom>
          <a:noFill/>
          <a:ln>
            <a:noFill/>
          </a:ln>
        </p:spPr>
        <p:txBody>
          <a:bodyPr lIns="73119" tIns="0" rIns="0" bIns="0" anchor="t" anchorCtr="0">
            <a:noAutofit/>
          </a:bodyPr>
          <a:lstStyle/>
          <a:p>
            <a:pPr marL="338138" lvl="1" indent="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sz="2400" dirty="0">
                <a:solidFill>
                  <a:schemeClr val="accent2"/>
                </a:solidFill>
              </a:rPr>
              <a:t>Adding Doors to Your Building Model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Hosted by walls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Working with Constraints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Temporary Dimensions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Equal Constraint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Placing Groups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Grouping elements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Arraying groups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chemeClr val="accent2"/>
              </a:buClr>
              <a:buSzPct val="25000"/>
            </a:pPr>
            <a:r>
              <a:rPr lang="en-US" sz="3700" dirty="0" smtClean="0"/>
              <a:t>Working with Doors</a:t>
            </a:r>
            <a:endParaRPr lang="en-US" sz="3700" dirty="0"/>
          </a:p>
        </p:txBody>
      </p:sp>
      <p:pic>
        <p:nvPicPr>
          <p:cNvPr id="5" name="Picture 4" descr="screenshot_FP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867400" y="2590800"/>
            <a:ext cx="5693663" cy="2693050"/>
          </a:xfrm>
          <a:prstGeom prst="rect">
            <a:avLst/>
          </a:prstGeom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6377442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09601" y="1752600"/>
            <a:ext cx="5257799" cy="3922889"/>
          </a:xfrm>
          <a:prstGeom prst="rect">
            <a:avLst/>
          </a:prstGeom>
          <a:noFill/>
          <a:ln>
            <a:noFill/>
          </a:ln>
        </p:spPr>
        <p:txBody>
          <a:bodyPr lIns="73119" tIns="0" rIns="0" bIns="0" anchor="t" anchorCtr="0">
            <a:noAutofit/>
          </a:bodyPr>
          <a:lstStyle/>
          <a:p>
            <a:pPr marL="338138" lvl="1" indent="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sz="2400" dirty="0">
                <a:solidFill>
                  <a:schemeClr val="accent2"/>
                </a:solidFill>
              </a:rPr>
              <a:t>Creating New Door Types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Creating New Sizes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Select similar door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Duplicate an existing type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Rename it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Adjust size parameters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Loading New Types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From libraries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Local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Web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chemeClr val="accent2"/>
              </a:buClr>
              <a:buSzPct val="25000"/>
            </a:pPr>
            <a:r>
              <a:rPr lang="en-US" sz="3700" dirty="0" smtClean="0"/>
              <a:t>Working with Doors</a:t>
            </a:r>
            <a:endParaRPr lang="en-US" sz="3700" dirty="0"/>
          </a:p>
        </p:txBody>
      </p:sp>
      <p:pic>
        <p:nvPicPr>
          <p:cNvPr id="6" name="Picture 5" descr="screenshot_FP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696200" y="1050698"/>
            <a:ext cx="3810000" cy="5077127"/>
          </a:xfrm>
          <a:prstGeom prst="rect">
            <a:avLst/>
          </a:prstGeom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8730973"/>
      </p:ext>
    </p:extLst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09601" y="1876778"/>
            <a:ext cx="5943599" cy="3922889"/>
          </a:xfrm>
          <a:prstGeom prst="rect">
            <a:avLst/>
          </a:prstGeom>
          <a:noFill/>
          <a:ln>
            <a:noFill/>
          </a:ln>
        </p:spPr>
        <p:txBody>
          <a:bodyPr lIns="73119" tIns="0" rIns="0" bIns="0" anchor="t" anchorCtr="0">
            <a:noAutofit/>
          </a:bodyPr>
          <a:lstStyle/>
          <a:p>
            <a:pPr marL="344488" lvl="1" indent="0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None/>
            </a:pPr>
            <a:r>
              <a:rPr lang="en-US" sz="2400" dirty="0">
                <a:solidFill>
                  <a:schemeClr val="accent2"/>
                </a:solidFill>
              </a:rPr>
              <a:t>Student Exercise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 smtClean="0"/>
              <a:t>Place </a:t>
            </a:r>
            <a:r>
              <a:rPr lang="en-US" sz="2400" dirty="0"/>
              <a:t>a </a:t>
            </a:r>
            <a:r>
              <a:rPr lang="en-US" sz="2400" b="1" dirty="0"/>
              <a:t>Double-Glass</a:t>
            </a:r>
            <a:r>
              <a:rPr lang="en-US" sz="2400" dirty="0"/>
              <a:t> type door at one end of the east living room wall, and then array it to create three instances 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Create similar arrays of </a:t>
            </a:r>
            <a:r>
              <a:rPr lang="en-US" sz="2400" b="1" dirty="0"/>
              <a:t>Casement </a:t>
            </a:r>
            <a:r>
              <a:rPr lang="en-US" sz="2400" b="1" dirty="0" err="1"/>
              <a:t>Dbl</a:t>
            </a:r>
            <a:r>
              <a:rPr lang="en-US" sz="2400" b="1" dirty="0"/>
              <a:t> </a:t>
            </a:r>
            <a:r>
              <a:rPr lang="en-US" sz="2400" dirty="0"/>
              <a:t>type windows in the dining and bedroom areas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chemeClr val="accent2"/>
              </a:buClr>
              <a:buSzPct val="25000"/>
            </a:pPr>
            <a:r>
              <a:rPr lang="en-US" sz="3700" dirty="0"/>
              <a:t>Exercise </a:t>
            </a:r>
            <a:r>
              <a:rPr lang="en-US" sz="3700" dirty="0" smtClean="0"/>
              <a:t>02: Adding Doors and Windows</a:t>
            </a:r>
            <a:endParaRPr lang="en-US" sz="3700" dirty="0"/>
          </a:p>
        </p:txBody>
      </p:sp>
      <p:pic>
        <p:nvPicPr>
          <p:cNvPr id="6" name="Picture 5" descr=":Figures:Figure 2.2.3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6781800" y="2135187"/>
            <a:ext cx="4876524" cy="2750987"/>
          </a:xfrm>
          <a:prstGeom prst="rect">
            <a:avLst/>
          </a:prstGeom>
          <a:ln>
            <a:solidFill>
              <a:srgbClr val="BFBFB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4894144"/>
      </p:ext>
    </p:extLst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09601" y="1524000"/>
            <a:ext cx="5638799" cy="3922889"/>
          </a:xfrm>
          <a:prstGeom prst="rect">
            <a:avLst/>
          </a:prstGeom>
          <a:noFill/>
          <a:ln>
            <a:noFill/>
          </a:ln>
        </p:spPr>
        <p:txBody>
          <a:bodyPr lIns="73119" tIns="0" rIns="0" bIns="0" anchor="t" anchorCtr="0">
            <a:noAutofit/>
          </a:bodyPr>
          <a:lstStyle/>
          <a:p>
            <a:pPr marL="228581" indent="0">
              <a:spcAft>
                <a:spcPts val="600"/>
              </a:spcAft>
              <a:buSzPct val="100000"/>
              <a:buNone/>
            </a:pPr>
            <a:r>
              <a:rPr lang="en-US" sz="2400" dirty="0" smtClean="0"/>
              <a:t>In this exercise, students </a:t>
            </a:r>
            <a:r>
              <a:rPr lang="en-US" sz="2400" dirty="0"/>
              <a:t>will be able to</a:t>
            </a:r>
            <a:r>
              <a:rPr lang="en-US" sz="2400" dirty="0" smtClean="0"/>
              <a:t>: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Create roofs by specifying their footprint and adjusting their properties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Modify a roof footprint and slope-defining edges to fine-tune the create various roof shapes and forms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Create a custom roof form by extruding a roof surface from a sketched profile</a:t>
            </a:r>
          </a:p>
          <a:p>
            <a:pPr marL="457162" indent="-228581">
              <a:lnSpc>
                <a:spcPct val="150000"/>
              </a:lnSpc>
              <a:buSzPct val="100000"/>
            </a:pPr>
            <a:endParaRPr lang="en-US" sz="3200" dirty="0"/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chemeClr val="accent2"/>
              </a:buClr>
              <a:buSzPct val="25000"/>
            </a:pPr>
            <a:r>
              <a:rPr lang="en-US" sz="3700" dirty="0"/>
              <a:t>Exercise </a:t>
            </a:r>
            <a:r>
              <a:rPr lang="en-US" sz="3700" dirty="0" smtClean="0"/>
              <a:t>03: Creating Roof Shapes</a:t>
            </a:r>
            <a:endParaRPr lang="en-US" sz="37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47800"/>
            <a:ext cx="5529262" cy="415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42881"/>
      </p:ext>
    </p:extLst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09601" y="1752600"/>
            <a:ext cx="5257799" cy="3922889"/>
          </a:xfrm>
          <a:prstGeom prst="rect">
            <a:avLst/>
          </a:prstGeom>
          <a:noFill/>
          <a:ln>
            <a:noFill/>
          </a:ln>
        </p:spPr>
        <p:txBody>
          <a:bodyPr lIns="73119" tIns="0" rIns="0" bIns="0" anchor="t" anchorCtr="0">
            <a:noAutofit/>
          </a:bodyPr>
          <a:lstStyle/>
          <a:p>
            <a:pPr marL="338138" lvl="1" indent="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sz="2400" dirty="0">
                <a:solidFill>
                  <a:schemeClr val="accent2"/>
                </a:solidFill>
              </a:rPr>
              <a:t>Defining Roofs by Footprint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Sketch or pick walls to define the footprint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Specify for each footprint line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Defines slope?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Overhang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Extend to wall core?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Set Base Level or Base Offset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Choose roof type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Attach walls to roof?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chemeClr val="accent2"/>
              </a:buClr>
              <a:buSzPct val="25000"/>
            </a:pPr>
            <a:r>
              <a:rPr lang="en-US" sz="3700" dirty="0" smtClean="0"/>
              <a:t>Working with Roofs</a:t>
            </a:r>
            <a:endParaRPr lang="en-US" sz="37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00200"/>
            <a:ext cx="5175250" cy="474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243180"/>
      </p:ext>
    </p:extLst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09601" y="1752600"/>
            <a:ext cx="5257799" cy="3922889"/>
          </a:xfrm>
          <a:prstGeom prst="rect">
            <a:avLst/>
          </a:prstGeom>
          <a:noFill/>
          <a:ln>
            <a:noFill/>
          </a:ln>
        </p:spPr>
        <p:txBody>
          <a:bodyPr lIns="73119" tIns="0" rIns="0" bIns="0" anchor="t" anchorCtr="0">
            <a:noAutofit/>
          </a:bodyPr>
          <a:lstStyle/>
          <a:p>
            <a:pPr marL="338138" lvl="1" indent="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sz="2400" dirty="0">
                <a:solidFill>
                  <a:schemeClr val="accent2"/>
                </a:solidFill>
              </a:rPr>
              <a:t>Choosing Slope Defining Edges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Hip roofs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Gable roofs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Shed roofs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Clerestory roofs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Butterfly roofs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chemeClr val="accent2"/>
              </a:buClr>
              <a:buSzPct val="25000"/>
            </a:pPr>
            <a:r>
              <a:rPr lang="en-US" sz="3700" dirty="0" smtClean="0"/>
              <a:t>Working with Roofs</a:t>
            </a:r>
            <a:endParaRPr lang="en-US" sz="3700" dirty="0"/>
          </a:p>
        </p:txBody>
      </p:sp>
      <p:pic>
        <p:nvPicPr>
          <p:cNvPr id="5" name="Picture 4" descr="screenshot_FP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553200" y="2209800"/>
            <a:ext cx="4996258" cy="3200400"/>
          </a:xfrm>
          <a:prstGeom prst="rect">
            <a:avLst/>
          </a:prstGeom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4482353"/>
      </p:ext>
    </p:extLst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09601" y="1752600"/>
            <a:ext cx="5257799" cy="3922889"/>
          </a:xfrm>
          <a:prstGeom prst="rect">
            <a:avLst/>
          </a:prstGeom>
          <a:noFill/>
          <a:ln>
            <a:noFill/>
          </a:ln>
        </p:spPr>
        <p:txBody>
          <a:bodyPr lIns="73119" tIns="0" rIns="0" bIns="0" anchor="t" anchorCtr="0">
            <a:noAutofit/>
          </a:bodyPr>
          <a:lstStyle/>
          <a:p>
            <a:pPr marL="338138" lvl="1" indent="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sz="2400" dirty="0">
                <a:solidFill>
                  <a:schemeClr val="accent2"/>
                </a:solidFill>
              </a:rPr>
              <a:t>Defining Roofs by Extrusion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Create reference plane (for extrusion profile) and name it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Open Roof by Extrusion tool and choose work plane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Draw single edge of extrusion profile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Choose roof type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Adjust start and stop of extruded roof shape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chemeClr val="accent2"/>
              </a:buClr>
              <a:buSzPct val="25000"/>
            </a:pPr>
            <a:r>
              <a:rPr lang="en-US" sz="3700" dirty="0" smtClean="0"/>
              <a:t>Working with Roofs</a:t>
            </a:r>
            <a:endParaRPr lang="en-US" sz="37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474878"/>
            <a:ext cx="5102224" cy="459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368628"/>
      </p:ext>
    </p:extLst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09601" y="1752600"/>
            <a:ext cx="5257799" cy="3922889"/>
          </a:xfrm>
          <a:prstGeom prst="rect">
            <a:avLst/>
          </a:prstGeom>
          <a:noFill/>
          <a:ln>
            <a:noFill/>
          </a:ln>
        </p:spPr>
        <p:txBody>
          <a:bodyPr lIns="73119" tIns="0" rIns="0" bIns="0" anchor="t" anchorCtr="0">
            <a:noAutofit/>
          </a:bodyPr>
          <a:lstStyle/>
          <a:p>
            <a:pPr marL="338138" lvl="1" indent="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sz="2400" dirty="0">
                <a:solidFill>
                  <a:schemeClr val="accent2"/>
                </a:solidFill>
              </a:rPr>
              <a:t>Creating New Roof Types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Duplicate an existing type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Select similar roof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Duplicate an existing type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Rename it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Adjust structure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Copy an existing type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Defined within projects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Transfer project standards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Cannot copy from library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chemeClr val="accent2"/>
              </a:buClr>
              <a:buSzPct val="25000"/>
            </a:pPr>
            <a:r>
              <a:rPr lang="en-US" sz="3700" dirty="0" smtClean="0"/>
              <a:t>Working with Roofs</a:t>
            </a:r>
            <a:endParaRPr lang="en-US" sz="3700" dirty="0"/>
          </a:p>
        </p:txBody>
      </p:sp>
      <p:pic>
        <p:nvPicPr>
          <p:cNvPr id="5" name="Picture 4" descr="screenshot_FP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248400" y="1981200"/>
            <a:ext cx="5576803" cy="3209716"/>
          </a:xfrm>
          <a:prstGeom prst="rect">
            <a:avLst/>
          </a:prstGeom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6373699"/>
      </p:ext>
    </p:extLst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09601" y="1752600"/>
            <a:ext cx="5257799" cy="3922889"/>
          </a:xfrm>
          <a:prstGeom prst="rect">
            <a:avLst/>
          </a:prstGeom>
          <a:noFill/>
          <a:ln>
            <a:noFill/>
          </a:ln>
        </p:spPr>
        <p:txBody>
          <a:bodyPr lIns="73119" tIns="0" rIns="0" bIns="0" anchor="t" anchorCtr="0">
            <a:noAutofit/>
          </a:bodyPr>
          <a:lstStyle/>
          <a:p>
            <a:pPr marL="338138" lvl="1" indent="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sz="2400" dirty="0">
                <a:solidFill>
                  <a:schemeClr val="accent2"/>
                </a:solidFill>
              </a:rPr>
              <a:t>Specifying the Roof Edge Condition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Overhang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Rafter Cut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Plumb Cut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Two Cut – Plumb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Two Cut – Square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Fascia Depth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Rafter or Truss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Align eaves as needed for continuous roof edges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chemeClr val="accent2"/>
              </a:buClr>
              <a:buSzPct val="25000"/>
            </a:pPr>
            <a:r>
              <a:rPr lang="en-US" sz="3700" dirty="0" smtClean="0"/>
              <a:t>Working with Roofs</a:t>
            </a:r>
            <a:endParaRPr lang="en-US" sz="3700" dirty="0"/>
          </a:p>
        </p:txBody>
      </p:sp>
      <p:pic>
        <p:nvPicPr>
          <p:cNvPr id="4" name="Picture 3" descr="screenshot_FP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00800" y="1778581"/>
            <a:ext cx="5490726" cy="3453239"/>
          </a:xfrm>
          <a:prstGeom prst="rect">
            <a:avLst/>
          </a:prstGeom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5896460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73119" tIns="0" rIns="0" bIns="0" anchor="t" anchorCtr="0">
            <a:noAutofit/>
          </a:bodyPr>
          <a:lstStyle/>
          <a:p>
            <a:pPr marL="228581" indent="0">
              <a:spcAft>
                <a:spcPts val="600"/>
              </a:spcAft>
              <a:buSzPct val="100000"/>
              <a:buNone/>
            </a:pPr>
            <a:r>
              <a:rPr lang="en-US" sz="2400" dirty="0"/>
              <a:t>After completing this lesson, students will be able to</a:t>
            </a:r>
            <a:r>
              <a:rPr lang="en-US" sz="2400" dirty="0" smtClean="0"/>
              <a:t>:</a:t>
            </a:r>
          </a:p>
          <a:p>
            <a:pPr marL="744538" lvl="1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Understand the methods for changing wall types and for creating new wall types with specific structures and design features</a:t>
            </a:r>
          </a:p>
          <a:p>
            <a:pPr marL="744538" lvl="1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Appreciate the techniques of placing doors and windows both in regular patterns and with appropriate height properties</a:t>
            </a:r>
          </a:p>
          <a:p>
            <a:pPr marL="744538" lvl="1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Explore methods for creating simple and complex roof elements modeling a variety of roof shapes and forms</a:t>
            </a:r>
          </a:p>
          <a:p>
            <a:pPr marL="457162" indent="-228581">
              <a:lnSpc>
                <a:spcPct val="150000"/>
              </a:lnSpc>
              <a:buSzPct val="100000"/>
            </a:pPr>
            <a:endParaRPr lang="en-US" sz="3200" dirty="0"/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chemeClr val="accent2"/>
              </a:buClr>
              <a:buSzPct val="25000"/>
            </a:pPr>
            <a:r>
              <a:rPr lang="en-US" dirty="0" smtClean="0"/>
              <a:t>Learning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516708"/>
      </p:ext>
    </p:extLst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09601" y="1752600"/>
            <a:ext cx="5257799" cy="3922889"/>
          </a:xfrm>
          <a:prstGeom prst="rect">
            <a:avLst/>
          </a:prstGeom>
          <a:noFill/>
          <a:ln>
            <a:noFill/>
          </a:ln>
        </p:spPr>
        <p:txBody>
          <a:bodyPr lIns="73119" tIns="0" rIns="0" bIns="0" anchor="t" anchorCtr="0">
            <a:noAutofit/>
          </a:bodyPr>
          <a:lstStyle/>
          <a:p>
            <a:pPr marL="338138" lvl="1" indent="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sz="2400" dirty="0">
                <a:solidFill>
                  <a:schemeClr val="accent2"/>
                </a:solidFill>
              </a:rPr>
              <a:t>Joining Roof Elements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Attach wall to roof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Join roof edge to roof face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Join roof edge to wall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chemeClr val="accent2"/>
              </a:buClr>
              <a:buSzPct val="25000"/>
            </a:pPr>
            <a:r>
              <a:rPr lang="en-US" sz="3700" dirty="0" smtClean="0"/>
              <a:t>Working with Roofs</a:t>
            </a:r>
            <a:endParaRPr lang="en-US" sz="3700" dirty="0"/>
          </a:p>
        </p:txBody>
      </p:sp>
      <p:pic>
        <p:nvPicPr>
          <p:cNvPr id="4" name="Picture 3" descr="screenshot_FP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781800" y="1905000"/>
            <a:ext cx="4691766" cy="3733800"/>
          </a:xfrm>
          <a:prstGeom prst="rect">
            <a:avLst/>
          </a:prstGeom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7626485"/>
      </p:ext>
    </p:extLst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09601" y="1752600"/>
            <a:ext cx="5257799" cy="3922889"/>
          </a:xfrm>
          <a:prstGeom prst="rect">
            <a:avLst/>
          </a:prstGeom>
          <a:noFill/>
          <a:ln>
            <a:noFill/>
          </a:ln>
        </p:spPr>
        <p:txBody>
          <a:bodyPr lIns="73119" tIns="0" rIns="0" bIns="0" anchor="t" anchorCtr="0">
            <a:noAutofit/>
          </a:bodyPr>
          <a:lstStyle/>
          <a:p>
            <a:pPr marL="338138" lvl="1" indent="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sz="2400" dirty="0">
                <a:solidFill>
                  <a:schemeClr val="accent2"/>
                </a:solidFill>
              </a:rPr>
              <a:t>Adding Roof Edge &amp; Eave Details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Fascia boards &amp; gutters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Choose profile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Set offsets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Pick edges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Soffits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Sketch boundary (in reflected ceiling plan view)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Set elevation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chemeClr val="accent2"/>
              </a:buClr>
              <a:buSzPct val="25000"/>
            </a:pPr>
            <a:r>
              <a:rPr lang="en-US" sz="3700" dirty="0" smtClean="0"/>
              <a:t>Working with Roofs</a:t>
            </a:r>
            <a:endParaRPr lang="en-US" sz="3700" dirty="0"/>
          </a:p>
        </p:txBody>
      </p:sp>
      <p:pic>
        <p:nvPicPr>
          <p:cNvPr id="5" name="Picture 4" descr="screenshot_FP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00800" y="2362200"/>
            <a:ext cx="5262126" cy="2568418"/>
          </a:xfrm>
          <a:prstGeom prst="rect">
            <a:avLst/>
          </a:prstGeom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7687487"/>
      </p:ext>
    </p:extLst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09601" y="1876778"/>
            <a:ext cx="5943599" cy="3922889"/>
          </a:xfrm>
          <a:prstGeom prst="rect">
            <a:avLst/>
          </a:prstGeom>
          <a:noFill/>
          <a:ln>
            <a:noFill/>
          </a:ln>
        </p:spPr>
        <p:txBody>
          <a:bodyPr lIns="73119" tIns="0" rIns="0" bIns="0" anchor="t" anchorCtr="0">
            <a:noAutofit/>
          </a:bodyPr>
          <a:lstStyle/>
          <a:p>
            <a:pPr marL="344488" lvl="1" indent="0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None/>
            </a:pPr>
            <a:r>
              <a:rPr lang="en-US" sz="2400" dirty="0">
                <a:solidFill>
                  <a:schemeClr val="accent2"/>
                </a:solidFill>
              </a:rPr>
              <a:t>Student Exercise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 smtClean="0"/>
              <a:t>Create </a:t>
            </a:r>
            <a:r>
              <a:rPr lang="en-US" sz="2400" dirty="0"/>
              <a:t>a new roof by footprint over the triangular main living area of the project model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Create another roof by footprint over the southeast bedroom wing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Join the non-sloping edge of this bedroom area roof to the closest face of the living area roof to create a single roof</a:t>
            </a:r>
          </a:p>
          <a:p>
            <a:pPr marL="457162" indent="-228581">
              <a:lnSpc>
                <a:spcPct val="150000"/>
              </a:lnSpc>
              <a:buSzPct val="100000"/>
            </a:pPr>
            <a:endParaRPr lang="en-US" sz="3200" dirty="0"/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chemeClr val="accent2"/>
              </a:buClr>
              <a:buSzPct val="25000"/>
            </a:pPr>
            <a:r>
              <a:rPr lang="en-US" sz="3700" dirty="0"/>
              <a:t>Exercise 03: Creating </a:t>
            </a:r>
            <a:r>
              <a:rPr lang="en-US" sz="3700" dirty="0" smtClean="0"/>
              <a:t>Roof Shapes</a:t>
            </a:r>
            <a:endParaRPr lang="en-US" sz="3700" dirty="0"/>
          </a:p>
        </p:txBody>
      </p:sp>
      <p:pic>
        <p:nvPicPr>
          <p:cNvPr id="6" name="Picture 5" descr=":Figures:Figure 2.2.3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6629400" y="1759293"/>
            <a:ext cx="5181600" cy="3786517"/>
          </a:xfrm>
          <a:prstGeom prst="rect">
            <a:avLst/>
          </a:prstGeom>
          <a:ln>
            <a:solidFill>
              <a:srgbClr val="BFBFB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0122633"/>
      </p:ext>
    </p:extLst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09601" y="1876778"/>
            <a:ext cx="10820399" cy="3922889"/>
          </a:xfrm>
          <a:prstGeom prst="rect">
            <a:avLst/>
          </a:prstGeom>
          <a:noFill/>
          <a:ln>
            <a:noFill/>
          </a:ln>
        </p:spPr>
        <p:txBody>
          <a:bodyPr lIns="73119" tIns="0" rIns="0" bIns="0" anchor="t" anchorCtr="0">
            <a:noAutofit/>
          </a:bodyPr>
          <a:lstStyle/>
          <a:p>
            <a:pPr marL="228581" indent="0">
              <a:spcAft>
                <a:spcPts val="600"/>
              </a:spcAft>
              <a:buSzPct val="100000"/>
              <a:buNone/>
            </a:pPr>
            <a:r>
              <a:rPr lang="en-US" sz="3000" dirty="0">
                <a:solidFill>
                  <a:schemeClr val="accent2"/>
                </a:solidFill>
              </a:rPr>
              <a:t>Modeling Wall Types, Structures, and Design Features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How is the total thickness of a wall type computed?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How can changing a wall’s type affect the clear space between adjacent walls? 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In a typical residence, what locations are most critically affected by the wall thickness?</a:t>
            </a:r>
          </a:p>
          <a:p>
            <a:pPr marL="457162" indent="-228581">
              <a:lnSpc>
                <a:spcPct val="150000"/>
              </a:lnSpc>
              <a:buSzPct val="100000"/>
            </a:pPr>
            <a:endParaRPr lang="en-US" sz="3200" dirty="0"/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chemeClr val="accent2"/>
              </a:buClr>
              <a:buSzPct val="25000"/>
            </a:pPr>
            <a:r>
              <a:rPr lang="en-US" sz="3700" dirty="0" smtClean="0"/>
              <a:t>Assessment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3853528231"/>
      </p:ext>
    </p:extLst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09601" y="1876778"/>
            <a:ext cx="10820399" cy="3922889"/>
          </a:xfrm>
          <a:prstGeom prst="rect">
            <a:avLst/>
          </a:prstGeom>
          <a:noFill/>
          <a:ln>
            <a:noFill/>
          </a:ln>
        </p:spPr>
        <p:txBody>
          <a:bodyPr lIns="73119" tIns="0" rIns="0" bIns="0" anchor="t" anchorCtr="0">
            <a:noAutofit/>
          </a:bodyPr>
          <a:lstStyle/>
          <a:p>
            <a:pPr marL="228581" indent="0">
              <a:spcAft>
                <a:spcPts val="600"/>
              </a:spcAft>
              <a:buSzPct val="100000"/>
              <a:buNone/>
            </a:pPr>
            <a:r>
              <a:rPr lang="en-US" sz="3000" dirty="0">
                <a:solidFill>
                  <a:schemeClr val="accent2"/>
                </a:solidFill>
              </a:rPr>
              <a:t>Adding Doors, Windows, and Wall Openings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Do the doors and windows move with the walls?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Do doors and windows automatically adjust to the thickness of the host wall? 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What happens if the boundary of the door or window exceeds the extents of the wall?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Can you place a door at a height above or below the associated floor level?</a:t>
            </a:r>
          </a:p>
          <a:p>
            <a:pPr marL="457162" indent="-228581">
              <a:lnSpc>
                <a:spcPct val="150000"/>
              </a:lnSpc>
              <a:buSzPct val="100000"/>
            </a:pPr>
            <a:endParaRPr lang="en-US" sz="3200" dirty="0"/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chemeClr val="accent2"/>
              </a:buClr>
              <a:buSzPct val="25000"/>
            </a:pPr>
            <a:r>
              <a:rPr lang="en-US" sz="3700" dirty="0" smtClean="0"/>
              <a:t>Assessment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879514481"/>
      </p:ext>
    </p:extLst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09601" y="1876778"/>
            <a:ext cx="10820399" cy="3922889"/>
          </a:xfrm>
          <a:prstGeom prst="rect">
            <a:avLst/>
          </a:prstGeom>
          <a:noFill/>
          <a:ln>
            <a:noFill/>
          </a:ln>
        </p:spPr>
        <p:txBody>
          <a:bodyPr lIns="73119" tIns="0" rIns="0" bIns="0" anchor="t" anchorCtr="0">
            <a:noAutofit/>
          </a:bodyPr>
          <a:lstStyle/>
          <a:p>
            <a:pPr marL="228581" indent="0">
              <a:spcAft>
                <a:spcPts val="600"/>
              </a:spcAft>
              <a:buSzPct val="100000"/>
              <a:buNone/>
            </a:pPr>
            <a:r>
              <a:rPr lang="en-US" sz="3000" dirty="0">
                <a:solidFill>
                  <a:schemeClr val="accent2"/>
                </a:solidFill>
              </a:rPr>
              <a:t>Creating Roof Shapes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What would be the method for creating a barrel vault roof?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How about a dome? 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A sloping roof surface surrounding a lower flat roof—a strategy often used to conceal utilities and mechanical equipment?</a:t>
            </a:r>
          </a:p>
          <a:p>
            <a:pPr marL="690563" lvl="1" indent="-346075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What can you do if Revit reports that it cannot create a roof by footprint using the boundary sketched? </a:t>
            </a:r>
          </a:p>
          <a:p>
            <a:pPr marL="457162" indent="-228581">
              <a:lnSpc>
                <a:spcPct val="150000"/>
              </a:lnSpc>
              <a:buSzPct val="100000"/>
            </a:pPr>
            <a:endParaRPr lang="en-US" sz="3200" dirty="0"/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chemeClr val="accent2"/>
              </a:buClr>
              <a:buSzPct val="25000"/>
            </a:pPr>
            <a:r>
              <a:rPr lang="en-US" sz="3700" dirty="0" smtClean="0"/>
              <a:t>Assessment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2494370983"/>
      </p:ext>
    </p:extLst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chemeClr val="accent2"/>
              </a:buClr>
              <a:buSzPct val="25000"/>
            </a:pPr>
            <a:r>
              <a:rPr lang="en-US" sz="3700" dirty="0" smtClean="0"/>
              <a:t>Key Terms Used</a:t>
            </a:r>
            <a:endParaRPr lang="en-US" sz="3700" dirty="0"/>
          </a:p>
        </p:txBody>
      </p:sp>
      <p:graphicFrame>
        <p:nvGraphicFramePr>
          <p:cNvPr id="4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685053"/>
              </p:ext>
            </p:extLst>
          </p:nvPr>
        </p:nvGraphicFramePr>
        <p:xfrm>
          <a:off x="609600" y="1295400"/>
          <a:ext cx="10820400" cy="3949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3779"/>
                <a:gridCol w="6816621"/>
              </a:tblGrid>
              <a:tr h="506016">
                <a:tc>
                  <a:txBody>
                    <a:bodyPr/>
                    <a:lstStyle/>
                    <a:p>
                      <a:pPr marL="0" marR="0" hangingPunct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650"/>
                        </a:spcAft>
                      </a:pPr>
                      <a:r>
                        <a:rPr lang="en-US" sz="2000" b="1" baseline="0" dirty="0">
                          <a:latin typeface="Arial"/>
                          <a:ea typeface="Times New Roman"/>
                          <a:cs typeface="Times New Roman"/>
                        </a:rPr>
                        <a:t>Key Term</a:t>
                      </a:r>
                      <a:endParaRPr lang="en-US" sz="2000" baseline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650"/>
                        </a:spcAft>
                      </a:pPr>
                      <a:r>
                        <a:rPr lang="en-US" sz="2000" b="1" baseline="0">
                          <a:latin typeface="Arial"/>
                          <a:ea typeface="Times New Roman"/>
                          <a:cs typeface="Times New Roman"/>
                        </a:rPr>
                        <a:t>Definition</a:t>
                      </a:r>
                      <a:endParaRPr lang="en-US" sz="2000" baseline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6984">
                <a:tc>
                  <a:txBody>
                    <a:bodyPr/>
                    <a:lstStyle/>
                    <a:p>
                      <a:pPr marL="0" marR="0" hangingPunct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650"/>
                        </a:spcAft>
                      </a:pPr>
                      <a:r>
                        <a:rPr lang="en-US" sz="2000" b="1" dirty="0">
                          <a:latin typeface="Arial"/>
                          <a:ea typeface="Times New Roman"/>
                          <a:cs typeface="Arial"/>
                        </a:rPr>
                        <a:t>Stacked wall</a:t>
                      </a:r>
                    </a:p>
                  </a:txBody>
                  <a:tcPr marL="68580" marR="68580" marT="91440" marB="91440"/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65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Arial"/>
                        </a:rPr>
                        <a:t>A wall that has two or more horizontal layers, each </a:t>
                      </a:r>
                      <a:endParaRPr lang="en-US" sz="2000" dirty="0" smtClean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0" marR="0" hangingPunct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650"/>
                        </a:spcAft>
                      </a:pPr>
                      <a:r>
                        <a:rPr lang="en-US" sz="2000" dirty="0" smtClean="0">
                          <a:latin typeface="Arial"/>
                          <a:ea typeface="Times New Roman"/>
                          <a:cs typeface="Arial"/>
                        </a:rPr>
                        <a:t>consisting </a:t>
                      </a:r>
                      <a:r>
                        <a:rPr lang="en-US" sz="2000" dirty="0">
                          <a:latin typeface="Arial"/>
                          <a:ea typeface="Times New Roman"/>
                          <a:cs typeface="Arial"/>
                        </a:rPr>
                        <a:t>of different materials and surfaces.</a:t>
                      </a:r>
                    </a:p>
                  </a:txBody>
                  <a:tcPr marL="68580" marR="68580" marT="91440" marB="91440"/>
                </a:tc>
              </a:tr>
              <a:tr h="609600">
                <a:tc>
                  <a:txBody>
                    <a:bodyPr/>
                    <a:lstStyle/>
                    <a:p>
                      <a:pPr marL="0" marR="0" hangingPunct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650"/>
                        </a:spcAft>
                      </a:pPr>
                      <a:r>
                        <a:rPr lang="en-US" sz="2000" b="1">
                          <a:latin typeface="Arial"/>
                          <a:ea typeface="Times New Roman"/>
                          <a:cs typeface="Arial"/>
                        </a:rPr>
                        <a:t>Wall sweep</a:t>
                      </a:r>
                    </a:p>
                  </a:txBody>
                  <a:tcPr marL="68580" marR="68580" marT="91440" marB="91440"/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65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Arial"/>
                        </a:rPr>
                        <a:t>A horizontal or vertical projection from a wall, often </a:t>
                      </a:r>
                      <a:endParaRPr lang="en-US" sz="2000" dirty="0" smtClean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0" marR="0" hangingPunct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650"/>
                        </a:spcAft>
                      </a:pPr>
                      <a:r>
                        <a:rPr lang="en-US" sz="2000" dirty="0" smtClean="0">
                          <a:latin typeface="Arial"/>
                          <a:ea typeface="Times New Roman"/>
                          <a:cs typeface="Arial"/>
                        </a:rPr>
                        <a:t>decorative </a:t>
                      </a:r>
                      <a:r>
                        <a:rPr lang="en-US" sz="2000" dirty="0">
                          <a:latin typeface="Arial"/>
                          <a:ea typeface="Times New Roman"/>
                          <a:cs typeface="Arial"/>
                        </a:rPr>
                        <a:t>in nature. Examples of wall sweeps include </a:t>
                      </a:r>
                      <a:endParaRPr lang="en-US" sz="2000" dirty="0" smtClean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0" marR="0" hangingPunct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650"/>
                        </a:spcAft>
                      </a:pPr>
                      <a:r>
                        <a:rPr lang="en-US" sz="2000" dirty="0" smtClean="0">
                          <a:latin typeface="Arial"/>
                          <a:ea typeface="Times New Roman"/>
                          <a:cs typeface="Arial"/>
                        </a:rPr>
                        <a:t>baseboards </a:t>
                      </a:r>
                      <a:r>
                        <a:rPr lang="en-US" sz="2000" dirty="0">
                          <a:latin typeface="Arial"/>
                          <a:ea typeface="Times New Roman"/>
                          <a:cs typeface="Arial"/>
                        </a:rPr>
                        <a:t>and crown molding.</a:t>
                      </a:r>
                    </a:p>
                  </a:txBody>
                  <a:tcPr marL="68580" marR="68580" marT="91440" marB="91440"/>
                </a:tc>
              </a:tr>
              <a:tr h="609600">
                <a:tc>
                  <a:txBody>
                    <a:bodyPr/>
                    <a:lstStyle/>
                    <a:p>
                      <a:pPr marL="0" marR="0" hangingPunct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650"/>
                        </a:spcAft>
                      </a:pPr>
                      <a:r>
                        <a:rPr lang="en-US" sz="2000" b="1">
                          <a:latin typeface="Arial"/>
                          <a:ea typeface="Times New Roman"/>
                          <a:cs typeface="Arial"/>
                        </a:rPr>
                        <a:t>Revolve</a:t>
                      </a:r>
                    </a:p>
                  </a:txBody>
                  <a:tcPr marL="68580" marR="68580" marT="91440" marB="91440"/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65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Arial"/>
                        </a:rPr>
                        <a:t>Solid geometry that turns (revolves) around an axis. For </a:t>
                      </a:r>
                      <a:endParaRPr lang="en-US" sz="2000" dirty="0" smtClean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0" marR="0" hangingPunct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650"/>
                        </a:spcAft>
                      </a:pPr>
                      <a:r>
                        <a:rPr lang="en-US" sz="2000" dirty="0" smtClean="0">
                          <a:latin typeface="Arial"/>
                          <a:ea typeface="Times New Roman"/>
                          <a:cs typeface="Arial"/>
                        </a:rPr>
                        <a:t>example</a:t>
                      </a:r>
                      <a:r>
                        <a:rPr lang="en-US" sz="2000" dirty="0">
                          <a:latin typeface="Arial"/>
                          <a:ea typeface="Times New Roman"/>
                          <a:cs typeface="Arial"/>
                        </a:rPr>
                        <a:t>, you can use the Revolve tool to design a dome </a:t>
                      </a:r>
                      <a:endParaRPr lang="en-US" sz="2000" dirty="0" smtClean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0" marR="0" hangingPunct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650"/>
                        </a:spcAft>
                      </a:pPr>
                      <a:r>
                        <a:rPr lang="en-US" sz="2000" dirty="0" smtClean="0">
                          <a:latin typeface="Arial"/>
                          <a:ea typeface="Times New Roman"/>
                          <a:cs typeface="Arial"/>
                        </a:rPr>
                        <a:t>roof</a:t>
                      </a:r>
                      <a:r>
                        <a:rPr lang="en-US" sz="2000" dirty="0">
                          <a:latin typeface="Arial"/>
                          <a:ea typeface="Times New Roman"/>
                          <a:cs typeface="Arial"/>
                        </a:rPr>
                        <a:t>, a column, or door knobs.</a:t>
                      </a:r>
                    </a:p>
                  </a:txBody>
                  <a:tcPr marL="68580" marR="68580" marT="91440" marB="91440"/>
                </a:tc>
              </a:tr>
              <a:tr h="492522">
                <a:tc>
                  <a:txBody>
                    <a:bodyPr/>
                    <a:lstStyle/>
                    <a:p>
                      <a:pPr marL="0" marR="0" hangingPunct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650"/>
                        </a:spcAft>
                      </a:pPr>
                      <a:r>
                        <a:rPr lang="en-US" sz="2000" b="1" dirty="0">
                          <a:latin typeface="Arial"/>
                          <a:ea typeface="Times New Roman"/>
                          <a:cs typeface="Arial"/>
                        </a:rPr>
                        <a:t>Reveal</a:t>
                      </a:r>
                    </a:p>
                  </a:txBody>
                  <a:tcPr marL="68580" marR="68580" marT="91440" marB="91440"/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65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Arial"/>
                        </a:rPr>
                        <a:t>A decorative cutout in a wall.</a:t>
                      </a:r>
                    </a:p>
                  </a:txBody>
                  <a:tcPr marL="68580" marR="68580" marT="91440" marB="91440"/>
                </a:tc>
              </a:tr>
              <a:tr h="492522">
                <a:tc>
                  <a:txBody>
                    <a:bodyPr/>
                    <a:lstStyle/>
                    <a:p>
                      <a:pPr marL="0" marR="0" hangingPunct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650"/>
                        </a:spcAft>
                      </a:pPr>
                      <a:r>
                        <a:rPr lang="en-US" sz="2000" b="1" dirty="0">
                          <a:latin typeface="Arial"/>
                          <a:ea typeface="Times New Roman"/>
                          <a:cs typeface="Arial"/>
                        </a:rPr>
                        <a:t>Slope defining</a:t>
                      </a:r>
                    </a:p>
                  </a:txBody>
                  <a:tcPr marL="68580" marR="68580" marT="91440" marB="91440"/>
                </a:tc>
                <a:tc>
                  <a:txBody>
                    <a:bodyPr/>
                    <a:lstStyle/>
                    <a:p>
                      <a:pPr marL="0" marR="0" hangingPunct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65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Arial"/>
                        </a:rPr>
                        <a:t>Characteristic referring to of a roof edge’s role in defining </a:t>
                      </a:r>
                      <a:endParaRPr lang="en-US" sz="2000" dirty="0" smtClean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0" marR="0" hangingPunct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650"/>
                        </a:spcAft>
                      </a:pPr>
                      <a:r>
                        <a:rPr lang="en-US" sz="2000" dirty="0" smtClean="0">
                          <a:latin typeface="Arial"/>
                          <a:ea typeface="Times New Roman"/>
                          <a:cs typeface="Arial"/>
                        </a:rPr>
                        <a:t>the </a:t>
                      </a:r>
                      <a:r>
                        <a:rPr lang="en-US" sz="2000" dirty="0">
                          <a:latin typeface="Arial"/>
                          <a:ea typeface="Times New Roman"/>
                          <a:cs typeface="Arial"/>
                        </a:rPr>
                        <a:t>roof slope.</a:t>
                      </a:r>
                    </a:p>
                  </a:txBody>
                  <a:tcPr marL="68580" marR="68580" marT="91440" marB="9144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095731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09601" y="1876778"/>
            <a:ext cx="5943599" cy="3922889"/>
          </a:xfrm>
          <a:prstGeom prst="rect">
            <a:avLst/>
          </a:prstGeom>
          <a:noFill/>
          <a:ln>
            <a:noFill/>
          </a:ln>
        </p:spPr>
        <p:txBody>
          <a:bodyPr lIns="73119" tIns="0" rIns="0" bIns="0" anchor="t" anchorCtr="0">
            <a:noAutofit/>
          </a:bodyPr>
          <a:lstStyle/>
          <a:p>
            <a:pPr marL="86241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500" dirty="0"/>
              <a:t>Exterior Walls</a:t>
            </a:r>
          </a:p>
          <a:p>
            <a:pPr marL="1055688" lvl="1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400" dirty="0"/>
              <a:t>Windows</a:t>
            </a:r>
          </a:p>
          <a:p>
            <a:pPr marL="1055688" lvl="1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400" dirty="0"/>
              <a:t>Doors</a:t>
            </a:r>
          </a:p>
          <a:p>
            <a:pPr marL="1055688" lvl="1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400" dirty="0"/>
              <a:t>Openings</a:t>
            </a:r>
          </a:p>
          <a:p>
            <a:pPr marL="487363" lvl="0" indent="-487363" defTabSz="1300163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dirty="0"/>
              <a:t>Roofs</a:t>
            </a:r>
          </a:p>
          <a:p>
            <a:pPr marL="1055688" lvl="1" indent="-406400" defTabSz="1300163" eaLnBrk="0" fontAlgn="base" hangingPunct="0"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400" dirty="0"/>
              <a:t>Openings</a:t>
            </a:r>
          </a:p>
          <a:p>
            <a:pPr marL="487363" lvl="0" indent="-487363" defTabSz="1300163" eaLnBrk="0" fontAlgn="base" hangingPunct="0">
              <a:spcBef>
                <a:spcPct val="20000"/>
              </a:spcBef>
              <a:spcAft>
                <a:spcPts val="1200"/>
              </a:spcAft>
              <a:buClrTx/>
              <a:buFont typeface="Arial" charset="0"/>
              <a:buChar char="•"/>
            </a:pPr>
            <a:r>
              <a:rPr lang="en-US" sz="2400" dirty="0"/>
              <a:t>Curtain Walls</a:t>
            </a:r>
          </a:p>
          <a:p>
            <a:pPr marL="487363" lvl="0" indent="-487363" defTabSz="1300163" eaLnBrk="0" fontAlgn="base" hangingPunct="0">
              <a:spcBef>
                <a:spcPct val="20000"/>
              </a:spcBef>
              <a:spcAft>
                <a:spcPts val="1200"/>
              </a:spcAft>
              <a:buClrTx/>
              <a:buFont typeface="Arial" charset="0"/>
              <a:buChar char="•"/>
            </a:pPr>
            <a:r>
              <a:rPr lang="en-US" sz="2400" dirty="0"/>
              <a:t>Columns</a:t>
            </a:r>
          </a:p>
          <a:p>
            <a:pPr marL="457162" indent="-228581">
              <a:lnSpc>
                <a:spcPct val="150000"/>
              </a:lnSpc>
              <a:buSzPct val="100000"/>
            </a:pPr>
            <a:endParaRPr lang="en-US" sz="3200" dirty="0"/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chemeClr val="accent2"/>
              </a:buClr>
              <a:buSzPct val="25000"/>
            </a:pPr>
            <a:r>
              <a:rPr lang="en-US" sz="3700" dirty="0" smtClean="0"/>
              <a:t>Essential Elements</a:t>
            </a:r>
            <a:endParaRPr lang="en-US" sz="3700" dirty="0"/>
          </a:p>
        </p:txBody>
      </p:sp>
      <p:pic>
        <p:nvPicPr>
          <p:cNvPr id="5" name="Picture 4" descr="screenshot_FP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00800" y="1828800"/>
            <a:ext cx="4931664" cy="3678968"/>
          </a:xfrm>
          <a:prstGeom prst="rect">
            <a:avLst/>
          </a:prstGeom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4307239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09601" y="1411111"/>
            <a:ext cx="5943599" cy="3922889"/>
          </a:xfrm>
          <a:prstGeom prst="rect">
            <a:avLst/>
          </a:prstGeom>
          <a:noFill/>
          <a:ln>
            <a:noFill/>
          </a:ln>
        </p:spPr>
        <p:txBody>
          <a:bodyPr lIns="73119" tIns="0" rIns="0" bIns="0" anchor="t" anchorCtr="0">
            <a:noAutofit/>
          </a:bodyPr>
          <a:lstStyle/>
          <a:p>
            <a:pPr marL="487363" lvl="0" indent="-487363" defTabSz="1300163" eaLnBrk="0" fontAlgn="base" hangingPunct="0">
              <a:spcBef>
                <a:spcPct val="20000"/>
              </a:spcBef>
              <a:spcAft>
                <a:spcPts val="1200"/>
              </a:spcAft>
              <a:buClrTx/>
              <a:buFont typeface="Arial" charset="0"/>
              <a:buChar char="•"/>
            </a:pPr>
            <a:r>
              <a:rPr lang="en-US" sz="2400" dirty="0"/>
              <a:t>Aesthetic</a:t>
            </a:r>
          </a:p>
          <a:p>
            <a:pPr marL="1055688" lvl="1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400" dirty="0"/>
              <a:t>Mass vs. skeletal</a:t>
            </a:r>
          </a:p>
          <a:p>
            <a:pPr marL="1055688" lvl="1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400" dirty="0"/>
              <a:t>Materials &gt;&gt; Sustainability</a:t>
            </a:r>
          </a:p>
          <a:p>
            <a:pPr marL="487363" lvl="0" indent="-487363" defTabSz="1300163" eaLnBrk="0" fontAlgn="base" hangingPunct="0">
              <a:spcBef>
                <a:spcPct val="20000"/>
              </a:spcBef>
              <a:spcAft>
                <a:spcPts val="1200"/>
              </a:spcAft>
              <a:buClrTx/>
              <a:buFont typeface="Arial" charset="0"/>
              <a:buChar char="•"/>
            </a:pPr>
            <a:r>
              <a:rPr lang="en-US" sz="2400" dirty="0"/>
              <a:t>Functional</a:t>
            </a:r>
          </a:p>
          <a:p>
            <a:pPr marL="1055688" lvl="1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400" dirty="0"/>
              <a:t>Support Loads</a:t>
            </a:r>
          </a:p>
          <a:p>
            <a:pPr marL="1055688" lvl="1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400" dirty="0"/>
              <a:t>Separate Exterior / Interior</a:t>
            </a:r>
          </a:p>
          <a:p>
            <a:pPr marL="1625600" lvl="2" indent="-32385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</a:pPr>
            <a:r>
              <a:rPr lang="en-US" sz="2400" dirty="0"/>
              <a:t>Thermal</a:t>
            </a:r>
          </a:p>
          <a:p>
            <a:pPr marL="1625600" lvl="2" indent="-32385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</a:pPr>
            <a:r>
              <a:rPr lang="en-US" sz="2400" dirty="0"/>
              <a:t>Lighting / Shading</a:t>
            </a:r>
          </a:p>
          <a:p>
            <a:pPr marL="487363" lvl="0" indent="-487363" defTabSz="1300163" eaLnBrk="0" fontAlgn="base" hangingPunct="0">
              <a:spcBef>
                <a:spcPct val="20000"/>
              </a:spcBef>
              <a:spcAft>
                <a:spcPts val="1200"/>
              </a:spcAft>
              <a:buClrTx/>
              <a:buFont typeface="Arial" charset="0"/>
              <a:buChar char="•"/>
            </a:pPr>
            <a:r>
              <a:rPr lang="en-US" sz="2400" dirty="0"/>
              <a:t>Process</a:t>
            </a:r>
          </a:p>
          <a:p>
            <a:pPr marL="1055688" lvl="1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400" dirty="0"/>
              <a:t>Construction Technique</a:t>
            </a:r>
          </a:p>
          <a:p>
            <a:pPr marL="457162" indent="-228581">
              <a:lnSpc>
                <a:spcPct val="150000"/>
              </a:lnSpc>
              <a:buSzPct val="100000"/>
            </a:pPr>
            <a:endParaRPr lang="en-US" sz="3200" dirty="0"/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chemeClr val="accent2"/>
              </a:buClr>
              <a:buSzPct val="25000"/>
            </a:pPr>
            <a:r>
              <a:rPr lang="en-US" sz="3700" dirty="0" smtClean="0"/>
              <a:t>Essential Elements</a:t>
            </a:r>
            <a:endParaRPr lang="en-US" sz="3700" dirty="0"/>
          </a:p>
        </p:txBody>
      </p:sp>
      <p:pic>
        <p:nvPicPr>
          <p:cNvPr id="6" name="Picture 5" descr="screenshot_FP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638800" y="1447800"/>
            <a:ext cx="5693664" cy="3649784"/>
          </a:xfrm>
          <a:prstGeom prst="rect">
            <a:avLst/>
          </a:prstGeom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6027084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09601" y="1676400"/>
            <a:ext cx="5562599" cy="3922889"/>
          </a:xfrm>
          <a:prstGeom prst="rect">
            <a:avLst/>
          </a:prstGeom>
          <a:noFill/>
          <a:ln>
            <a:noFill/>
          </a:ln>
        </p:spPr>
        <p:txBody>
          <a:bodyPr lIns="73119" tIns="0" rIns="0" bIns="0" anchor="t" anchorCtr="0">
            <a:noAutofit/>
          </a:bodyPr>
          <a:lstStyle/>
          <a:p>
            <a:pPr marL="228581" indent="0">
              <a:spcAft>
                <a:spcPts val="600"/>
              </a:spcAft>
              <a:buSzPct val="100000"/>
              <a:buNone/>
            </a:pPr>
            <a:r>
              <a:rPr lang="en-US" sz="2400" dirty="0" smtClean="0"/>
              <a:t>In this exercise, students </a:t>
            </a:r>
            <a:r>
              <a:rPr lang="en-US" sz="2400" dirty="0"/>
              <a:t>will be able to</a:t>
            </a:r>
            <a:r>
              <a:rPr lang="en-US" sz="2400" dirty="0" smtClean="0"/>
              <a:t>:</a:t>
            </a:r>
          </a:p>
          <a:p>
            <a:pPr marL="744538" lvl="1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400" dirty="0"/>
              <a:t>Edit wall constraints and instance properties</a:t>
            </a:r>
          </a:p>
          <a:p>
            <a:pPr marL="744538" lvl="1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400" dirty="0"/>
              <a:t>Define wall structure and adjust the material wrapping settings</a:t>
            </a:r>
          </a:p>
          <a:p>
            <a:pPr marL="744538" lvl="1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400" dirty="0"/>
              <a:t>Add design features, such as sweeps and reveals</a:t>
            </a:r>
          </a:p>
          <a:p>
            <a:pPr marL="744538" lvl="1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400" dirty="0"/>
              <a:t>Use stacked wall types</a:t>
            </a:r>
          </a:p>
          <a:p>
            <a:pPr marL="744538" lvl="1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400" dirty="0"/>
              <a:t>Edit wall boundaries to create custom shapes</a:t>
            </a:r>
          </a:p>
          <a:p>
            <a:pPr marL="457162" indent="-228581">
              <a:lnSpc>
                <a:spcPct val="150000"/>
              </a:lnSpc>
              <a:buSzPct val="100000"/>
            </a:pPr>
            <a:endParaRPr lang="en-US" sz="3200" dirty="0"/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chemeClr val="accent2"/>
              </a:buClr>
              <a:buSzPct val="25000"/>
            </a:pPr>
            <a:r>
              <a:rPr lang="en-US" sz="3700" dirty="0"/>
              <a:t>Exercise 01: Modeling Wall Types and Features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515" y="1600200"/>
            <a:ext cx="543086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922777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09601" y="1876778"/>
            <a:ext cx="5257799" cy="3922889"/>
          </a:xfrm>
          <a:prstGeom prst="rect">
            <a:avLst/>
          </a:prstGeom>
          <a:noFill/>
          <a:ln>
            <a:noFill/>
          </a:ln>
        </p:spPr>
        <p:txBody>
          <a:bodyPr lIns="73119" tIns="0" rIns="0" bIns="0" anchor="t" anchorCtr="0">
            <a:noAutofit/>
          </a:bodyPr>
          <a:lstStyle/>
          <a:p>
            <a:pPr marL="338138" lvl="1" indent="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sz="2400" dirty="0">
                <a:solidFill>
                  <a:schemeClr val="accent2"/>
                </a:solidFill>
              </a:rPr>
              <a:t>Setting Instance Properties for Specific Walls</a:t>
            </a:r>
          </a:p>
          <a:p>
            <a:pPr marL="744538" lvl="1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400" dirty="0"/>
              <a:t>Location Line</a:t>
            </a:r>
          </a:p>
          <a:p>
            <a:pPr marL="744538" lvl="1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400" dirty="0"/>
              <a:t>Base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Base Constraint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Base Offset</a:t>
            </a:r>
          </a:p>
          <a:p>
            <a:pPr marL="744538" lvl="1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400" dirty="0"/>
              <a:t>Top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Top Constraint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Top Offset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chemeClr val="accent2"/>
              </a:buClr>
              <a:buSzPct val="25000"/>
            </a:pPr>
            <a:r>
              <a:rPr lang="en-US" sz="3700" dirty="0" smtClean="0"/>
              <a:t>Working with Walls</a:t>
            </a:r>
            <a:endParaRPr lang="en-US" sz="37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52600"/>
            <a:ext cx="6297612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896027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09601" y="1876778"/>
            <a:ext cx="6781799" cy="3922889"/>
          </a:xfrm>
          <a:prstGeom prst="rect">
            <a:avLst/>
          </a:prstGeom>
          <a:noFill/>
          <a:ln>
            <a:noFill/>
          </a:ln>
        </p:spPr>
        <p:txBody>
          <a:bodyPr lIns="73119" tIns="0" rIns="0" bIns="0" anchor="t" anchorCtr="0">
            <a:noAutofit/>
          </a:bodyPr>
          <a:lstStyle/>
          <a:p>
            <a:pPr marL="338138" lvl="1" indent="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sz="2400" dirty="0">
                <a:solidFill>
                  <a:schemeClr val="accent2"/>
                </a:solidFill>
              </a:rPr>
              <a:t>Setting Type Properties for Basic Wall Types</a:t>
            </a:r>
          </a:p>
          <a:p>
            <a:pPr marL="744538" lvl="1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/>
              <a:t>Structure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Layers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Function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Materials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Thickness &gt;&gt; Total</a:t>
            </a:r>
          </a:p>
          <a:p>
            <a:pPr marL="744538" lvl="1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400" dirty="0"/>
              <a:t>Wrapping</a:t>
            </a:r>
          </a:p>
          <a:p>
            <a:pPr marL="744538" lvl="1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400" dirty="0"/>
              <a:t>Vertical Structure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Sweeps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Reveals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Regions &amp; Layers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chemeClr val="accent2"/>
              </a:buClr>
              <a:buSzPct val="25000"/>
            </a:pPr>
            <a:r>
              <a:rPr lang="en-US" sz="3700" dirty="0" smtClean="0"/>
              <a:t>Working with Walls</a:t>
            </a:r>
            <a:endParaRPr lang="en-US" sz="37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990600"/>
            <a:ext cx="4340225" cy="556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630629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09601" y="1876778"/>
            <a:ext cx="6781799" cy="3922889"/>
          </a:xfrm>
          <a:prstGeom prst="rect">
            <a:avLst/>
          </a:prstGeom>
          <a:noFill/>
          <a:ln>
            <a:noFill/>
          </a:ln>
        </p:spPr>
        <p:txBody>
          <a:bodyPr lIns="73119" tIns="0" rIns="0" bIns="0" anchor="t" anchorCtr="0">
            <a:noAutofit/>
          </a:bodyPr>
          <a:lstStyle/>
          <a:p>
            <a:pPr marL="338138" lvl="1" indent="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sz="2400" dirty="0">
                <a:solidFill>
                  <a:schemeClr val="accent2"/>
                </a:solidFill>
              </a:rPr>
              <a:t>Setting Type Properties for Stacked Types</a:t>
            </a:r>
          </a:p>
          <a:p>
            <a:pPr marL="744538" lvl="1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 smtClean="0"/>
              <a:t>Structure</a:t>
            </a:r>
            <a:endParaRPr lang="en-US" sz="2400" dirty="0"/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Wall Type</a:t>
            </a:r>
          </a:p>
          <a:p>
            <a:pPr marL="1951038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Height</a:t>
            </a:r>
          </a:p>
          <a:p>
            <a:pPr marL="1951038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Offset</a:t>
            </a:r>
          </a:p>
          <a:p>
            <a:pPr marL="1487541" lvl="2" indent="-406400" defTabSz="1300163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2000" dirty="0"/>
              <a:t>Choose which Wall Type will have variable height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chemeClr val="accent2"/>
              </a:buClr>
              <a:buSzPct val="25000"/>
            </a:pPr>
            <a:r>
              <a:rPr lang="en-US" sz="3700" dirty="0" smtClean="0"/>
              <a:t>Working with Walls</a:t>
            </a:r>
            <a:endParaRPr lang="en-US" sz="3700" dirty="0"/>
          </a:p>
        </p:txBody>
      </p:sp>
      <p:pic>
        <p:nvPicPr>
          <p:cNvPr id="5" name="Picture 4" descr="screenshot_FP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620000" y="1114669"/>
            <a:ext cx="3962400" cy="4961737"/>
          </a:xfrm>
          <a:prstGeom prst="rect">
            <a:avLst/>
          </a:prstGeom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3464188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Autodesk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C00"/>
      </a:accent1>
      <a:accent2>
        <a:srgbClr val="57C604"/>
      </a:accent2>
      <a:accent3>
        <a:srgbClr val="32BCAD"/>
      </a:accent3>
      <a:accent4>
        <a:srgbClr val="0696D7"/>
      </a:accent4>
      <a:accent5>
        <a:srgbClr val="007272"/>
      </a:accent5>
      <a:accent6>
        <a:srgbClr val="1858A8"/>
      </a:accent6>
      <a:hlink>
        <a:srgbClr val="007272"/>
      </a:hlink>
      <a:folHlink>
        <a:srgbClr val="0072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1409</Words>
  <Application>Microsoft Office PowerPoint</Application>
  <PresentationFormat>Произвольный</PresentationFormat>
  <Paragraphs>290</Paragraphs>
  <Slides>36</Slides>
  <Notes>35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Arial</vt:lpstr>
      <vt:lpstr>Times New Roman</vt:lpstr>
      <vt:lpstr>Calibri</vt:lpstr>
      <vt:lpstr>Frutiger Next LT W1G</vt:lpstr>
      <vt:lpstr>Autodesk Theme</vt:lpstr>
      <vt:lpstr>Introduction to BIM Module 02 – Building Envelope</vt:lpstr>
      <vt:lpstr>Lesson Overview</vt:lpstr>
      <vt:lpstr>Learning Objectives</vt:lpstr>
      <vt:lpstr>Essential Elements</vt:lpstr>
      <vt:lpstr>Essential Elements</vt:lpstr>
      <vt:lpstr>Exercise 01: Modeling Wall Types and Features</vt:lpstr>
      <vt:lpstr>Working with Walls</vt:lpstr>
      <vt:lpstr>Working with Walls</vt:lpstr>
      <vt:lpstr>Working with Walls</vt:lpstr>
      <vt:lpstr>Working with Walls</vt:lpstr>
      <vt:lpstr>Exercise 01: Modeling Wall Types and Features</vt:lpstr>
      <vt:lpstr>Exercise 02: Adding Doors and Windows</vt:lpstr>
      <vt:lpstr>Working with Windows</vt:lpstr>
      <vt:lpstr>Working with Windows</vt:lpstr>
      <vt:lpstr>Working with Windows</vt:lpstr>
      <vt:lpstr>Working with Windows</vt:lpstr>
      <vt:lpstr>Working with Windows</vt:lpstr>
      <vt:lpstr>Working with Windows</vt:lpstr>
      <vt:lpstr>Working with Windows</vt:lpstr>
      <vt:lpstr>Working with Doors</vt:lpstr>
      <vt:lpstr>Working with Doors</vt:lpstr>
      <vt:lpstr>Working with Doors</vt:lpstr>
      <vt:lpstr>Exercise 02: Adding Doors and Windows</vt:lpstr>
      <vt:lpstr>Exercise 03: Creating Roof Shapes</vt:lpstr>
      <vt:lpstr>Working with Roofs</vt:lpstr>
      <vt:lpstr>Working with Roofs</vt:lpstr>
      <vt:lpstr>Working with Roofs</vt:lpstr>
      <vt:lpstr>Working with Roofs</vt:lpstr>
      <vt:lpstr>Working with Roofs</vt:lpstr>
      <vt:lpstr>Working with Roofs</vt:lpstr>
      <vt:lpstr>Working with Roofs</vt:lpstr>
      <vt:lpstr>Exercise 03: Creating Roof Shapes</vt:lpstr>
      <vt:lpstr>Assessment</vt:lpstr>
      <vt:lpstr>Assessment</vt:lpstr>
      <vt:lpstr>Assessment</vt:lpstr>
      <vt:lpstr>Key Terms Used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Herridge</dc:creator>
  <cp:lastModifiedBy>ГНЯДЕК ЭДУАРД ГЕОРГИЕВИЧ</cp:lastModifiedBy>
  <cp:revision>54</cp:revision>
  <dcterms:modified xsi:type="dcterms:W3CDTF">2019-01-24T09:01:44Z</dcterms:modified>
</cp:coreProperties>
</file>